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77" r:id="rId2"/>
    <p:sldId id="257" r:id="rId3"/>
    <p:sldId id="260" r:id="rId4"/>
    <p:sldId id="278" r:id="rId5"/>
    <p:sldId id="279" r:id="rId6"/>
    <p:sldId id="280" r:id="rId7"/>
    <p:sldId id="275" r:id="rId8"/>
    <p:sldId id="281" r:id="rId9"/>
    <p:sldId id="282" r:id="rId10"/>
    <p:sldId id="283" r:id="rId11"/>
    <p:sldId id="284" r:id="rId12"/>
    <p:sldId id="285" r:id="rId13"/>
    <p:sldId id="286" r:id="rId14"/>
    <p:sldId id="287" r:id="rId15"/>
    <p:sldId id="262" r:id="rId16"/>
    <p:sldId id="288" r:id="rId17"/>
    <p:sldId id="289" r:id="rId18"/>
    <p:sldId id="290" r:id="rId19"/>
    <p:sldId id="291" r:id="rId20"/>
    <p:sldId id="292" r:id="rId21"/>
    <p:sldId id="267" r:id="rId22"/>
    <p:sldId id="293" r:id="rId23"/>
    <p:sldId id="294" r:id="rId24"/>
    <p:sldId id="295" r:id="rId25"/>
    <p:sldId id="268" r:id="rId26"/>
    <p:sldId id="299" r:id="rId27"/>
    <p:sldId id="31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69"/>
    <a:srgbClr val="024D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8"/>
    <p:restoredTop sz="94694"/>
  </p:normalViewPr>
  <p:slideViewPr>
    <p:cSldViewPr>
      <p:cViewPr varScale="1">
        <p:scale>
          <a:sx n="128" d="100"/>
          <a:sy n="128" d="100"/>
        </p:scale>
        <p:origin x="192" y="176"/>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8B61-AFFE-0A40-ACE3-92498927E6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3F7D26-A77A-9745-980D-F8A4E82C35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100ED1-83E2-534E-83ED-35A5805ABB47}"/>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5" name="Footer Placeholder 4">
            <a:extLst>
              <a:ext uri="{FF2B5EF4-FFF2-40B4-BE49-F238E27FC236}">
                <a16:creationId xmlns:a16="http://schemas.microsoft.com/office/drawing/2014/main" id="{66EBAB50-7EA7-034A-9C7C-FA5286315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559B5-7A0A-E646-A81C-DD9AF8C65255}"/>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9551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EB8D-6F33-314F-9FF2-80CE91F782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2075E7-D768-C74F-BF0D-252ECD0F0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ACC9-794B-8E4A-8828-E617B45054E5}"/>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5" name="Footer Placeholder 4">
            <a:extLst>
              <a:ext uri="{FF2B5EF4-FFF2-40B4-BE49-F238E27FC236}">
                <a16:creationId xmlns:a16="http://schemas.microsoft.com/office/drawing/2014/main" id="{DDB3C638-1063-0041-AF99-5D776F123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350E4-6C0B-024B-9E1F-ACC0C3DA8D0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7809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780C2-3706-FD40-A3AC-8F169B0412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726097-6D63-554F-B297-EA555B074A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9F205-51DE-0A46-82E7-7E6E43458A64}"/>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5" name="Footer Placeholder 4">
            <a:extLst>
              <a:ext uri="{FF2B5EF4-FFF2-40B4-BE49-F238E27FC236}">
                <a16:creationId xmlns:a16="http://schemas.microsoft.com/office/drawing/2014/main" id="{05AB863D-89BF-D441-B73C-ABB575578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E2AE0-B88E-FA45-BC6D-1AF42040336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7826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56" name="Image"/>
          <p:cNvSpPr>
            <a:spLocks noGrp="1"/>
          </p:cNvSpPr>
          <p:nvPr>
            <p:ph type="pic" idx="21"/>
          </p:nvPr>
        </p:nvSpPr>
        <p:spPr>
          <a:xfrm>
            <a:off x="-27822" y="-64097"/>
            <a:ext cx="10479291" cy="6986194"/>
          </a:xfrm>
          <a:prstGeom prst="rect">
            <a:avLst/>
          </a:prstGeom>
        </p:spPr>
        <p:txBody>
          <a:bodyPr lIns="91439" tIns="45719" rIns="91439" bIns="45719">
            <a:noAutofit/>
          </a:bodyPr>
          <a:lstStyle/>
          <a:p>
            <a:endParaRPr/>
          </a:p>
        </p:txBody>
      </p:sp>
      <p:sp>
        <p:nvSpPr>
          <p:cNvPr id="57" name="Slide Number"/>
          <p:cNvSpPr txBox="1">
            <a:spLocks noGrp="1"/>
          </p:cNvSpPr>
          <p:nvPr>
            <p:ph type="sldNum" sz="quarter" idx="2"/>
          </p:nvPr>
        </p:nvSpPr>
        <p:spPr>
          <a:xfrm>
            <a:off x="8778240" y="6377940"/>
            <a:ext cx="2804160"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93613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9152-1A02-B64B-9B25-573F788FC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D76A3-AC07-604D-BD3A-30069FD6B2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BC587-90D8-9B40-9558-B2B3C35181C8}"/>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5" name="Footer Placeholder 4">
            <a:extLst>
              <a:ext uri="{FF2B5EF4-FFF2-40B4-BE49-F238E27FC236}">
                <a16:creationId xmlns:a16="http://schemas.microsoft.com/office/drawing/2014/main" id="{D41BCEFD-2831-834E-A706-B644C27B8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FA3C3-D267-B644-9EEB-9DB324CC818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5972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49DC-1258-5242-A340-189D7C3A0D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F1F75D-077E-5147-98AD-CFA09EA06D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6C085F-7235-304F-82CF-5F329CC1B3B1}"/>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5" name="Footer Placeholder 4">
            <a:extLst>
              <a:ext uri="{FF2B5EF4-FFF2-40B4-BE49-F238E27FC236}">
                <a16:creationId xmlns:a16="http://schemas.microsoft.com/office/drawing/2014/main" id="{F9FB395A-58CE-FD40-88A9-2CE94CB78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CABEA-3F89-054C-B60A-A6F3BD0C3C0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0451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D54B-78B4-B144-B367-C9C7062D6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35F09-9DA4-234F-B9F0-75706F9E40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605E5-94CA-A94D-A96A-080950C06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92EC15-7D59-134E-9304-4994B3B86FDA}"/>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6" name="Footer Placeholder 5">
            <a:extLst>
              <a:ext uri="{FF2B5EF4-FFF2-40B4-BE49-F238E27FC236}">
                <a16:creationId xmlns:a16="http://schemas.microsoft.com/office/drawing/2014/main" id="{F84E6C1A-73E2-6340-9743-CD0E49CF8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5CFC00-663C-5C41-9F81-6BF51E56465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729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2A26-E673-A64B-A6BF-643991BC5B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05405-3CB4-914B-A9F4-CF0576F53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1CF48-A090-C449-A2A8-8DD350CAB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A0E3A4-87A6-0F4D-9554-E8446147B8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10CC4F-9B43-1341-B96B-B892B06B53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F19381-B226-B349-B9C1-139D910F59A1}"/>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8" name="Footer Placeholder 7">
            <a:extLst>
              <a:ext uri="{FF2B5EF4-FFF2-40B4-BE49-F238E27FC236}">
                <a16:creationId xmlns:a16="http://schemas.microsoft.com/office/drawing/2014/main" id="{75249F1F-2C89-584B-B32A-812F04CCD2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1F54F9-A8DF-B045-B467-16F1E477B5B0}"/>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648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D72F-CF08-9D4D-B061-0A4766835F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9358C6-EEE2-1948-A1BF-124BDAA9BE26}"/>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4" name="Footer Placeholder 3">
            <a:extLst>
              <a:ext uri="{FF2B5EF4-FFF2-40B4-BE49-F238E27FC236}">
                <a16:creationId xmlns:a16="http://schemas.microsoft.com/office/drawing/2014/main" id="{E50E34D0-24EA-0144-B039-9D496D219C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161AC2-82CF-A542-9A67-6F93A36F152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8615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50B59-152D-5745-BC8B-568E2E425DEF}"/>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3" name="Footer Placeholder 2">
            <a:extLst>
              <a:ext uri="{FF2B5EF4-FFF2-40B4-BE49-F238E27FC236}">
                <a16:creationId xmlns:a16="http://schemas.microsoft.com/office/drawing/2014/main" id="{293D4092-7002-2E45-99E2-59304014B4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B6EA9-0233-A443-9F05-9543C7A5A93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3062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20A0-A8B0-5347-B6B1-B262398F1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C286D7-FE0D-324F-A3D1-1AA83D2BC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0538E0-8644-DE47-A2BF-FD3C7C6F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EBD97-85F9-6545-85D3-0E464DAA8E9F}"/>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6" name="Footer Placeholder 5">
            <a:extLst>
              <a:ext uri="{FF2B5EF4-FFF2-40B4-BE49-F238E27FC236}">
                <a16:creationId xmlns:a16="http://schemas.microsoft.com/office/drawing/2014/main" id="{62A96066-2BC5-9740-84BD-BC624C0D3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9761E-7881-2F4B-988F-5276AB97C48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8024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38CC-9448-9F4F-AB74-45F3B1B4B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F466B3-7B53-F44C-9FAB-CD3473AA12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CD48A-D2A9-BD4E-B300-A6E8D1F50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29DD3-F376-834F-BBCF-2F7CC0EAA904}"/>
              </a:ext>
            </a:extLst>
          </p:cNvPr>
          <p:cNvSpPr>
            <a:spLocks noGrp="1"/>
          </p:cNvSpPr>
          <p:nvPr>
            <p:ph type="dt" sz="half" idx="10"/>
          </p:nvPr>
        </p:nvSpPr>
        <p:spPr/>
        <p:txBody>
          <a:bodyPr/>
          <a:lstStyle/>
          <a:p>
            <a:fld id="{1D8BD707-D9CF-40AE-B4C6-C98DA3205C09}" type="datetimeFigureOut">
              <a:rPr lang="en-US" smtClean="0"/>
              <a:t>7/20/20</a:t>
            </a:fld>
            <a:endParaRPr lang="en-US"/>
          </a:p>
        </p:txBody>
      </p:sp>
      <p:sp>
        <p:nvSpPr>
          <p:cNvPr id="6" name="Footer Placeholder 5">
            <a:extLst>
              <a:ext uri="{FF2B5EF4-FFF2-40B4-BE49-F238E27FC236}">
                <a16:creationId xmlns:a16="http://schemas.microsoft.com/office/drawing/2014/main" id="{69523D90-9CDB-9741-934C-0E8511CC3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D3924-2AFE-AA42-8EA4-60E2A323A48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4620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F685E4-096B-734B-9D77-4E54D45C1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16E5EA-E98E-3247-A150-CCCA9CC89B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7DEEA-2608-F64E-BF35-05BD2EE6C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7/20/20</a:t>
            </a:fld>
            <a:endParaRPr lang="en-US"/>
          </a:p>
        </p:txBody>
      </p:sp>
      <p:sp>
        <p:nvSpPr>
          <p:cNvPr id="5" name="Footer Placeholder 4">
            <a:extLst>
              <a:ext uri="{FF2B5EF4-FFF2-40B4-BE49-F238E27FC236}">
                <a16:creationId xmlns:a16="http://schemas.microsoft.com/office/drawing/2014/main" id="{0A6821B3-73D1-3842-8B7D-A160FDCFB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647C93-3C71-B64A-A864-D07495BFE6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66278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Now More Than Ever 2020 FACEBOOK.jpg" descr="Now More Than Ever 2020 FACEBOOK.jpg"/>
          <p:cNvPicPr>
            <a:picLocks noGrp="1" noChangeAspect="1"/>
          </p:cNvPicPr>
          <p:nvPr>
            <p:ph type="pic" idx="21"/>
          </p:nvPr>
        </p:nvPicPr>
        <p:blipFill>
          <a:blip r:embed="rId2">
            <a:extLst>
              <a:ext uri="{28A0092B-C50C-407E-A947-70E740481C1C}">
                <a14:useLocalDpi xmlns:a14="http://schemas.microsoft.com/office/drawing/2010/main"/>
              </a:ext>
            </a:extLst>
          </a:blip>
          <a:srcRect/>
          <a:stretch>
            <a:fillRect/>
          </a:stretch>
        </p:blipFill>
        <p:spPr>
          <a:xfrm>
            <a:off x="-224036" y="-42070"/>
            <a:ext cx="12554861" cy="6909054"/>
          </a:xfrm>
          <a:prstGeom prst="rect">
            <a:avLst/>
          </a:prstGeom>
        </p:spPr>
      </p:pic>
      <p:pic>
        <p:nvPicPr>
          <p:cNvPr id="201" name="Dr. David R. Williams, PhD, MPH… Dr. David R. Williams, PhD, MPHHarvard T.H. Chan School of Public Health" descr="Dr. David R. Williams, PhD, MPH… Dr. David R. Williams, PhD, MPHHarvard T.H. Chan School of Public Health"/>
          <p:cNvPicPr>
            <a:picLocks/>
          </p:cNvPicPr>
          <p:nvPr/>
        </p:nvPicPr>
        <p:blipFill>
          <a:blip r:embed="rId3" cstate="screen">
            <a:extLst>
              <a:ext uri="{28A0092B-C50C-407E-A947-70E740481C1C}">
                <a14:useLocalDpi xmlns:a14="http://schemas.microsoft.com/office/drawing/2010/main"/>
              </a:ext>
            </a:extLst>
          </a:blip>
          <a:stretch>
            <a:fillRect/>
          </a:stretch>
        </p:blipFill>
        <p:spPr>
          <a:xfrm>
            <a:off x="1612906" y="5071051"/>
            <a:ext cx="8881059" cy="1514415"/>
          </a:xfrm>
          <a:prstGeom prst="rect">
            <a:avLst/>
          </a:prstGeom>
        </p:spPr>
      </p:pic>
    </p:spTree>
    <p:extLst>
      <p:ext uri="{BB962C8B-B14F-4D97-AF65-F5344CB8AC3E}">
        <p14:creationId xmlns:p14="http://schemas.microsoft.com/office/powerpoint/2010/main" val="26715385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753" y="383341"/>
            <a:ext cx="9056047" cy="409086"/>
          </a:xfrm>
          <a:prstGeom prst="rect">
            <a:avLst/>
          </a:prstGeom>
        </p:spPr>
        <p:txBody>
          <a:bodyPr vert="horz" wrap="square" lIns="0" tIns="16510" rIns="0" bIns="0" rtlCol="0">
            <a:spAutoFit/>
          </a:bodyPr>
          <a:lstStyle/>
          <a:p>
            <a:pPr marL="12700">
              <a:lnSpc>
                <a:spcPct val="100000"/>
              </a:lnSpc>
              <a:spcBef>
                <a:spcPts val="130"/>
              </a:spcBef>
              <a:tabLst>
                <a:tab pos="1261110" algn="l"/>
              </a:tabLst>
            </a:pPr>
            <a:r>
              <a:rPr lang="en-US" sz="2550" b="0" spc="335" dirty="0">
                <a:solidFill>
                  <a:srgbClr val="808285"/>
                </a:solidFill>
                <a:latin typeface="Noto Sans"/>
                <a:cs typeface="Noto Sans"/>
              </a:rPr>
              <a:t>MEDIAN HOUSEHOLD INCOME AND RACE, 2018</a:t>
            </a:r>
            <a:endParaRPr sz="2550" dirty="0">
              <a:latin typeface="Noto Sans"/>
              <a:cs typeface="Noto Sans"/>
            </a:endParaRPr>
          </a:p>
        </p:txBody>
      </p:sp>
      <p:sp>
        <p:nvSpPr>
          <p:cNvPr id="3" name="object 3"/>
          <p:cNvSpPr/>
          <p:nvPr/>
        </p:nvSpPr>
        <p:spPr>
          <a:xfrm>
            <a:off x="10567034" y="0"/>
            <a:ext cx="1621918"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7"/>
          <p:cNvSpPr/>
          <p:nvPr/>
        </p:nvSpPr>
        <p:spPr>
          <a:xfrm>
            <a:off x="378800" y="2220136"/>
            <a:ext cx="7314138" cy="777240"/>
          </a:xfrm>
          <a:custGeom>
            <a:avLst/>
            <a:gdLst/>
            <a:ahLst/>
            <a:cxnLst/>
            <a:rect l="l" t="t" r="r" b="b"/>
            <a:pathLst>
              <a:path w="6454140" h="960754">
                <a:moveTo>
                  <a:pt x="53441" y="0"/>
                </a:moveTo>
                <a:lnTo>
                  <a:pt x="25140" y="3266"/>
                </a:lnTo>
                <a:lnTo>
                  <a:pt x="9166" y="13492"/>
                </a:lnTo>
                <a:lnTo>
                  <a:pt x="2131" y="31259"/>
                </a:lnTo>
                <a:lnTo>
                  <a:pt x="647" y="57150"/>
                </a:lnTo>
                <a:lnTo>
                  <a:pt x="1137" y="156623"/>
                </a:lnTo>
                <a:lnTo>
                  <a:pt x="1547" y="256250"/>
                </a:lnTo>
                <a:lnTo>
                  <a:pt x="1712" y="306064"/>
                </a:lnTo>
                <a:lnTo>
                  <a:pt x="1844" y="355878"/>
                </a:lnTo>
                <a:lnTo>
                  <a:pt x="1967" y="552020"/>
                </a:lnTo>
                <a:lnTo>
                  <a:pt x="1868" y="604948"/>
                </a:lnTo>
                <a:lnTo>
                  <a:pt x="1715" y="654761"/>
                </a:lnTo>
                <a:lnTo>
                  <a:pt x="1501" y="704574"/>
                </a:lnTo>
                <a:lnTo>
                  <a:pt x="1220" y="754387"/>
                </a:lnTo>
                <a:lnTo>
                  <a:pt x="868" y="804199"/>
                </a:lnTo>
                <a:lnTo>
                  <a:pt x="442" y="854010"/>
                </a:lnTo>
                <a:lnTo>
                  <a:pt x="0" y="898410"/>
                </a:lnTo>
                <a:lnTo>
                  <a:pt x="3049" y="930556"/>
                </a:lnTo>
                <a:lnTo>
                  <a:pt x="13954" y="949463"/>
                </a:lnTo>
                <a:lnTo>
                  <a:pt x="34064" y="958394"/>
                </a:lnTo>
                <a:lnTo>
                  <a:pt x="64731" y="960615"/>
                </a:lnTo>
                <a:lnTo>
                  <a:pt x="6406728" y="959599"/>
                </a:lnTo>
                <a:lnTo>
                  <a:pt x="6421864" y="958500"/>
                </a:lnTo>
                <a:lnTo>
                  <a:pt x="6440435" y="950339"/>
                </a:lnTo>
                <a:lnTo>
                  <a:pt x="6450621" y="933098"/>
                </a:lnTo>
                <a:lnTo>
                  <a:pt x="6453555" y="903820"/>
                </a:lnTo>
                <a:lnTo>
                  <a:pt x="6453127" y="848929"/>
                </a:lnTo>
                <a:lnTo>
                  <a:pt x="6452798" y="799446"/>
                </a:lnTo>
                <a:lnTo>
                  <a:pt x="6452523" y="749963"/>
                </a:lnTo>
                <a:lnTo>
                  <a:pt x="6452300" y="700478"/>
                </a:lnTo>
                <a:lnTo>
                  <a:pt x="6452128" y="650993"/>
                </a:lnTo>
                <a:lnTo>
                  <a:pt x="6452004" y="601507"/>
                </a:lnTo>
                <a:lnTo>
                  <a:pt x="6452034" y="354070"/>
                </a:lnTo>
                <a:lnTo>
                  <a:pt x="6452155" y="304583"/>
                </a:lnTo>
                <a:lnTo>
                  <a:pt x="6452310" y="255095"/>
                </a:lnTo>
                <a:lnTo>
                  <a:pt x="6452493" y="206436"/>
                </a:lnTo>
                <a:lnTo>
                  <a:pt x="6452713" y="156121"/>
                </a:lnTo>
                <a:lnTo>
                  <a:pt x="6452955" y="106810"/>
                </a:lnTo>
                <a:lnTo>
                  <a:pt x="6453225" y="56997"/>
                </a:lnTo>
                <a:lnTo>
                  <a:pt x="6451431" y="30599"/>
                </a:lnTo>
                <a:lnTo>
                  <a:pt x="6443768" y="12966"/>
                </a:lnTo>
                <a:lnTo>
                  <a:pt x="6427331" y="3115"/>
                </a:lnTo>
                <a:lnTo>
                  <a:pt x="6407644" y="978"/>
                </a:lnTo>
                <a:lnTo>
                  <a:pt x="2591745" y="978"/>
                </a:lnTo>
                <a:lnTo>
                  <a:pt x="53441" y="0"/>
                </a:lnTo>
                <a:close/>
              </a:path>
              <a:path w="6454140" h="960754">
                <a:moveTo>
                  <a:pt x="6406728" y="959599"/>
                </a:moveTo>
                <a:lnTo>
                  <a:pt x="3229254" y="959599"/>
                </a:lnTo>
                <a:lnTo>
                  <a:pt x="6393776" y="960539"/>
                </a:lnTo>
                <a:lnTo>
                  <a:pt x="6406728" y="959599"/>
                </a:lnTo>
                <a:close/>
              </a:path>
              <a:path w="6454140" h="960754">
                <a:moveTo>
                  <a:pt x="6399212" y="63"/>
                </a:moveTo>
                <a:lnTo>
                  <a:pt x="2591745" y="978"/>
                </a:lnTo>
                <a:lnTo>
                  <a:pt x="6407644" y="978"/>
                </a:lnTo>
                <a:lnTo>
                  <a:pt x="6399212" y="63"/>
                </a:lnTo>
                <a:close/>
              </a:path>
            </a:pathLst>
          </a:custGeom>
          <a:solidFill>
            <a:srgbClr val="3D8291"/>
          </a:solidFill>
        </p:spPr>
        <p:txBody>
          <a:bodyPr wrap="square" lIns="0" tIns="0" rIns="0" bIns="0" rtlCol="0"/>
          <a:lstStyle/>
          <a:p>
            <a:endParaRPr/>
          </a:p>
        </p:txBody>
      </p:sp>
      <p:sp>
        <p:nvSpPr>
          <p:cNvPr id="8" name="object 8"/>
          <p:cNvSpPr/>
          <p:nvPr/>
        </p:nvSpPr>
        <p:spPr>
          <a:xfrm>
            <a:off x="378800" y="3259167"/>
            <a:ext cx="3888400" cy="777240"/>
          </a:xfrm>
          <a:custGeom>
            <a:avLst/>
            <a:gdLst/>
            <a:ahLst/>
            <a:cxnLst/>
            <a:rect l="l" t="t" r="r" b="b"/>
            <a:pathLst>
              <a:path w="5485765" h="961389">
                <a:moveTo>
                  <a:pt x="55422" y="127"/>
                </a:moveTo>
                <a:lnTo>
                  <a:pt x="28595" y="2366"/>
                </a:lnTo>
                <a:lnTo>
                  <a:pt x="11542" y="10655"/>
                </a:lnTo>
                <a:lnTo>
                  <a:pt x="2621" y="27287"/>
                </a:lnTo>
                <a:lnTo>
                  <a:pt x="190" y="54559"/>
                </a:lnTo>
                <a:lnTo>
                  <a:pt x="586" y="107997"/>
                </a:lnTo>
                <a:lnTo>
                  <a:pt x="923" y="159054"/>
                </a:lnTo>
                <a:lnTo>
                  <a:pt x="1221" y="211302"/>
                </a:lnTo>
                <a:lnTo>
                  <a:pt x="1471" y="263550"/>
                </a:lnTo>
                <a:lnTo>
                  <a:pt x="1671" y="315799"/>
                </a:lnTo>
                <a:lnTo>
                  <a:pt x="1784" y="355511"/>
                </a:lnTo>
                <a:lnTo>
                  <a:pt x="1888" y="553523"/>
                </a:lnTo>
                <a:lnTo>
                  <a:pt x="1710" y="629291"/>
                </a:lnTo>
                <a:lnTo>
                  <a:pt x="1504" y="681539"/>
                </a:lnTo>
                <a:lnTo>
                  <a:pt x="1232" y="733786"/>
                </a:lnTo>
                <a:lnTo>
                  <a:pt x="892" y="786033"/>
                </a:lnTo>
                <a:lnTo>
                  <a:pt x="482" y="838278"/>
                </a:lnTo>
                <a:lnTo>
                  <a:pt x="0" y="890524"/>
                </a:lnTo>
                <a:lnTo>
                  <a:pt x="2203" y="924309"/>
                </a:lnTo>
                <a:lnTo>
                  <a:pt x="11960" y="946051"/>
                </a:lnTo>
                <a:lnTo>
                  <a:pt x="32789" y="957653"/>
                </a:lnTo>
                <a:lnTo>
                  <a:pt x="68211" y="961021"/>
                </a:lnTo>
                <a:lnTo>
                  <a:pt x="5439132" y="959391"/>
                </a:lnTo>
                <a:lnTo>
                  <a:pt x="5454070" y="958230"/>
                </a:lnTo>
                <a:lnTo>
                  <a:pt x="5473126" y="949229"/>
                </a:lnTo>
                <a:lnTo>
                  <a:pt x="5483055" y="930760"/>
                </a:lnTo>
                <a:lnTo>
                  <a:pt x="5485701" y="900023"/>
                </a:lnTo>
                <a:lnTo>
                  <a:pt x="5485142" y="838278"/>
                </a:lnTo>
                <a:lnTo>
                  <a:pt x="5484844" y="801028"/>
                </a:lnTo>
                <a:lnTo>
                  <a:pt x="5484509" y="751529"/>
                </a:lnTo>
                <a:lnTo>
                  <a:pt x="5484235" y="702028"/>
                </a:lnTo>
                <a:lnTo>
                  <a:pt x="5484020" y="652527"/>
                </a:lnTo>
                <a:lnTo>
                  <a:pt x="5483863" y="603026"/>
                </a:lnTo>
                <a:lnTo>
                  <a:pt x="5483761" y="553523"/>
                </a:lnTo>
                <a:lnTo>
                  <a:pt x="5483882" y="355511"/>
                </a:lnTo>
                <a:lnTo>
                  <a:pt x="5484037" y="306007"/>
                </a:lnTo>
                <a:lnTo>
                  <a:pt x="5484237" y="256504"/>
                </a:lnTo>
                <a:lnTo>
                  <a:pt x="5484483" y="207001"/>
                </a:lnTo>
                <a:lnTo>
                  <a:pt x="5484772" y="157499"/>
                </a:lnTo>
                <a:lnTo>
                  <a:pt x="5485111" y="106806"/>
                </a:lnTo>
                <a:lnTo>
                  <a:pt x="5485472" y="58496"/>
                </a:lnTo>
                <a:lnTo>
                  <a:pt x="5483226" y="30059"/>
                </a:lnTo>
                <a:lnTo>
                  <a:pt x="5474423" y="12088"/>
                </a:lnTo>
                <a:lnTo>
                  <a:pt x="5456772" y="2698"/>
                </a:lnTo>
                <a:lnTo>
                  <a:pt x="5437696" y="910"/>
                </a:lnTo>
                <a:lnTo>
                  <a:pt x="2234856" y="910"/>
                </a:lnTo>
                <a:lnTo>
                  <a:pt x="55422" y="127"/>
                </a:lnTo>
                <a:close/>
              </a:path>
              <a:path w="5485765" h="961389">
                <a:moveTo>
                  <a:pt x="5439132" y="959391"/>
                </a:moveTo>
                <a:lnTo>
                  <a:pt x="1428167" y="959391"/>
                </a:lnTo>
                <a:lnTo>
                  <a:pt x="5424043" y="960564"/>
                </a:lnTo>
                <a:lnTo>
                  <a:pt x="5439132" y="959391"/>
                </a:lnTo>
                <a:close/>
              </a:path>
              <a:path w="5485765" h="961389">
                <a:moveTo>
                  <a:pt x="5427980" y="0"/>
                </a:moveTo>
                <a:lnTo>
                  <a:pt x="2234856" y="910"/>
                </a:lnTo>
                <a:lnTo>
                  <a:pt x="5437696" y="910"/>
                </a:lnTo>
                <a:lnTo>
                  <a:pt x="5427980" y="0"/>
                </a:lnTo>
                <a:close/>
              </a:path>
            </a:pathLst>
          </a:custGeom>
          <a:solidFill>
            <a:srgbClr val="E36625"/>
          </a:solidFill>
        </p:spPr>
        <p:txBody>
          <a:bodyPr wrap="square" lIns="0" tIns="0" rIns="0" bIns="0" rtlCol="0"/>
          <a:lstStyle/>
          <a:p>
            <a:endParaRPr/>
          </a:p>
        </p:txBody>
      </p:sp>
      <p:sp>
        <p:nvSpPr>
          <p:cNvPr id="9" name="object 9"/>
          <p:cNvSpPr/>
          <p:nvPr/>
        </p:nvSpPr>
        <p:spPr>
          <a:xfrm>
            <a:off x="392753" y="1197247"/>
            <a:ext cx="6160447" cy="777240"/>
          </a:xfrm>
          <a:custGeom>
            <a:avLst/>
            <a:gdLst/>
            <a:ahLst/>
            <a:cxnLst/>
            <a:rect l="l" t="t" r="r" b="b"/>
            <a:pathLst>
              <a:path w="4194810" h="960755">
                <a:moveTo>
                  <a:pt x="4149667" y="959322"/>
                </a:moveTo>
                <a:lnTo>
                  <a:pt x="2859556" y="959322"/>
                </a:lnTo>
                <a:lnTo>
                  <a:pt x="4134230" y="960716"/>
                </a:lnTo>
                <a:lnTo>
                  <a:pt x="4149667" y="959322"/>
                </a:lnTo>
                <a:close/>
              </a:path>
              <a:path w="4194810" h="960755">
                <a:moveTo>
                  <a:pt x="51650" y="0"/>
                </a:moveTo>
                <a:lnTo>
                  <a:pt x="25318" y="2636"/>
                </a:lnTo>
                <a:lnTo>
                  <a:pt x="9666" y="11498"/>
                </a:lnTo>
                <a:lnTo>
                  <a:pt x="2189" y="27930"/>
                </a:lnTo>
                <a:lnTo>
                  <a:pt x="381" y="53276"/>
                </a:lnTo>
                <a:lnTo>
                  <a:pt x="677" y="103098"/>
                </a:lnTo>
                <a:lnTo>
                  <a:pt x="946" y="152920"/>
                </a:lnTo>
                <a:lnTo>
                  <a:pt x="1186" y="202742"/>
                </a:lnTo>
                <a:lnTo>
                  <a:pt x="1393" y="252565"/>
                </a:lnTo>
                <a:lnTo>
                  <a:pt x="1565" y="302388"/>
                </a:lnTo>
                <a:lnTo>
                  <a:pt x="1697" y="351398"/>
                </a:lnTo>
                <a:lnTo>
                  <a:pt x="1816" y="550690"/>
                </a:lnTo>
                <a:lnTo>
                  <a:pt x="1726" y="601326"/>
                </a:lnTo>
                <a:lnTo>
                  <a:pt x="1584" y="651148"/>
                </a:lnTo>
                <a:lnTo>
                  <a:pt x="1387" y="700970"/>
                </a:lnTo>
                <a:lnTo>
                  <a:pt x="1132" y="750791"/>
                </a:lnTo>
                <a:lnTo>
                  <a:pt x="818" y="800612"/>
                </a:lnTo>
                <a:lnTo>
                  <a:pt x="441" y="850432"/>
                </a:lnTo>
                <a:lnTo>
                  <a:pt x="0" y="900252"/>
                </a:lnTo>
                <a:lnTo>
                  <a:pt x="2477" y="930600"/>
                </a:lnTo>
                <a:lnTo>
                  <a:pt x="12039" y="949053"/>
                </a:lnTo>
                <a:lnTo>
                  <a:pt x="30793" y="958193"/>
                </a:lnTo>
                <a:lnTo>
                  <a:pt x="60845" y="960602"/>
                </a:lnTo>
                <a:lnTo>
                  <a:pt x="2650256" y="959349"/>
                </a:lnTo>
                <a:lnTo>
                  <a:pt x="4149667" y="959322"/>
                </a:lnTo>
                <a:lnTo>
                  <a:pt x="4164855" y="957950"/>
                </a:lnTo>
                <a:lnTo>
                  <a:pt x="4183251" y="948128"/>
                </a:lnTo>
                <a:lnTo>
                  <a:pt x="4192157" y="929280"/>
                </a:lnTo>
                <a:lnTo>
                  <a:pt x="4194314" y="899439"/>
                </a:lnTo>
                <a:lnTo>
                  <a:pt x="4193916" y="849619"/>
                </a:lnTo>
                <a:lnTo>
                  <a:pt x="4193574" y="799799"/>
                </a:lnTo>
                <a:lnTo>
                  <a:pt x="4193285" y="749978"/>
                </a:lnTo>
                <a:lnTo>
                  <a:pt x="4193048" y="700157"/>
                </a:lnTo>
                <a:lnTo>
                  <a:pt x="4192863" y="650335"/>
                </a:lnTo>
                <a:lnTo>
                  <a:pt x="4192729" y="601326"/>
                </a:lnTo>
                <a:lnTo>
                  <a:pt x="4192640" y="550690"/>
                </a:lnTo>
                <a:lnTo>
                  <a:pt x="4192748" y="351398"/>
                </a:lnTo>
                <a:lnTo>
                  <a:pt x="4192883" y="301575"/>
                </a:lnTo>
                <a:lnTo>
                  <a:pt x="4193058" y="251752"/>
                </a:lnTo>
                <a:lnTo>
                  <a:pt x="4193272" y="201929"/>
                </a:lnTo>
                <a:lnTo>
                  <a:pt x="4193524" y="152107"/>
                </a:lnTo>
                <a:lnTo>
                  <a:pt x="4193813" y="102285"/>
                </a:lnTo>
                <a:lnTo>
                  <a:pt x="4194136" y="52463"/>
                </a:lnTo>
                <a:lnTo>
                  <a:pt x="4191948" y="26631"/>
                </a:lnTo>
                <a:lnTo>
                  <a:pt x="4183727" y="10579"/>
                </a:lnTo>
                <a:lnTo>
                  <a:pt x="4167617" y="2375"/>
                </a:lnTo>
                <a:lnTo>
                  <a:pt x="4151220" y="925"/>
                </a:lnTo>
                <a:lnTo>
                  <a:pt x="2424925" y="925"/>
                </a:lnTo>
                <a:lnTo>
                  <a:pt x="51650" y="0"/>
                </a:lnTo>
                <a:close/>
              </a:path>
              <a:path w="4194810" h="960755">
                <a:moveTo>
                  <a:pt x="2650256" y="959349"/>
                </a:moveTo>
                <a:lnTo>
                  <a:pt x="1128645" y="959349"/>
                </a:lnTo>
                <a:lnTo>
                  <a:pt x="2094750" y="959421"/>
                </a:lnTo>
                <a:lnTo>
                  <a:pt x="2650256" y="959349"/>
                </a:lnTo>
                <a:close/>
              </a:path>
              <a:path w="4194810" h="960755">
                <a:moveTo>
                  <a:pt x="4141762" y="88"/>
                </a:moveTo>
                <a:lnTo>
                  <a:pt x="2424925" y="925"/>
                </a:lnTo>
                <a:lnTo>
                  <a:pt x="4151220" y="925"/>
                </a:lnTo>
                <a:lnTo>
                  <a:pt x="4141762" y="88"/>
                </a:lnTo>
                <a:close/>
              </a:path>
            </a:pathLst>
          </a:custGeom>
          <a:solidFill>
            <a:srgbClr val="305780"/>
          </a:solidFill>
        </p:spPr>
        <p:txBody>
          <a:bodyPr wrap="square" lIns="0" tIns="0" rIns="0" bIns="0" rtlCol="0"/>
          <a:lstStyle/>
          <a:p>
            <a:endParaRPr/>
          </a:p>
        </p:txBody>
      </p:sp>
      <p:sp>
        <p:nvSpPr>
          <p:cNvPr id="10" name="object 10"/>
          <p:cNvSpPr/>
          <p:nvPr/>
        </p:nvSpPr>
        <p:spPr>
          <a:xfrm>
            <a:off x="392753" y="4298198"/>
            <a:ext cx="3112448" cy="777240"/>
          </a:xfrm>
          <a:custGeom>
            <a:avLst/>
            <a:gdLst/>
            <a:ahLst/>
            <a:cxnLst/>
            <a:rect l="l" t="t" r="r" b="b"/>
            <a:pathLst>
              <a:path w="3871595" h="960120">
                <a:moveTo>
                  <a:pt x="49441" y="12"/>
                </a:moveTo>
                <a:lnTo>
                  <a:pt x="25333" y="2137"/>
                </a:lnTo>
                <a:lnTo>
                  <a:pt x="10193" y="9785"/>
                </a:lnTo>
                <a:lnTo>
                  <a:pt x="2379" y="24776"/>
                </a:lnTo>
                <a:lnTo>
                  <a:pt x="254" y="48933"/>
                </a:lnTo>
                <a:lnTo>
                  <a:pt x="547" y="99528"/>
                </a:lnTo>
                <a:lnTo>
                  <a:pt x="809" y="149680"/>
                </a:lnTo>
                <a:lnTo>
                  <a:pt x="1040" y="199833"/>
                </a:lnTo>
                <a:lnTo>
                  <a:pt x="1240" y="249986"/>
                </a:lnTo>
                <a:lnTo>
                  <a:pt x="1404" y="300139"/>
                </a:lnTo>
                <a:lnTo>
                  <a:pt x="1528" y="347890"/>
                </a:lnTo>
                <a:lnTo>
                  <a:pt x="1552" y="601063"/>
                </a:lnTo>
                <a:lnTo>
                  <a:pt x="1417" y="651217"/>
                </a:lnTo>
                <a:lnTo>
                  <a:pt x="1232" y="701370"/>
                </a:lnTo>
                <a:lnTo>
                  <a:pt x="995" y="751523"/>
                </a:lnTo>
                <a:lnTo>
                  <a:pt x="702" y="801676"/>
                </a:lnTo>
                <a:lnTo>
                  <a:pt x="352" y="851828"/>
                </a:lnTo>
                <a:lnTo>
                  <a:pt x="0" y="895959"/>
                </a:lnTo>
                <a:lnTo>
                  <a:pt x="2368" y="926941"/>
                </a:lnTo>
                <a:lnTo>
                  <a:pt x="11861" y="946637"/>
                </a:lnTo>
                <a:lnTo>
                  <a:pt x="31118" y="956986"/>
                </a:lnTo>
                <a:lnTo>
                  <a:pt x="62776" y="959929"/>
                </a:lnTo>
                <a:lnTo>
                  <a:pt x="3827316" y="958559"/>
                </a:lnTo>
                <a:lnTo>
                  <a:pt x="3841781" y="957339"/>
                </a:lnTo>
                <a:lnTo>
                  <a:pt x="3859725" y="948420"/>
                </a:lnTo>
                <a:lnTo>
                  <a:pt x="3868951" y="930723"/>
                </a:lnTo>
                <a:lnTo>
                  <a:pt x="3871404" y="901979"/>
                </a:lnTo>
                <a:lnTo>
                  <a:pt x="3870989" y="846137"/>
                </a:lnTo>
                <a:lnTo>
                  <a:pt x="3870673" y="796315"/>
                </a:lnTo>
                <a:lnTo>
                  <a:pt x="3870407" y="746492"/>
                </a:lnTo>
                <a:lnTo>
                  <a:pt x="3870192" y="696668"/>
                </a:lnTo>
                <a:lnTo>
                  <a:pt x="3870036" y="651217"/>
                </a:lnTo>
                <a:lnTo>
                  <a:pt x="3869910" y="601063"/>
                </a:lnTo>
                <a:lnTo>
                  <a:pt x="3869935" y="347890"/>
                </a:lnTo>
                <a:lnTo>
                  <a:pt x="3870057" y="298064"/>
                </a:lnTo>
                <a:lnTo>
                  <a:pt x="3870213" y="248237"/>
                </a:lnTo>
                <a:lnTo>
                  <a:pt x="3870403" y="198411"/>
                </a:lnTo>
                <a:lnTo>
                  <a:pt x="3870624" y="148585"/>
                </a:lnTo>
                <a:lnTo>
                  <a:pt x="3870874" y="98759"/>
                </a:lnTo>
                <a:lnTo>
                  <a:pt x="3871150" y="49377"/>
                </a:lnTo>
                <a:lnTo>
                  <a:pt x="3869114" y="25272"/>
                </a:lnTo>
                <a:lnTo>
                  <a:pt x="3861465" y="10110"/>
                </a:lnTo>
                <a:lnTo>
                  <a:pt x="3846402" y="2237"/>
                </a:lnTo>
                <a:lnTo>
                  <a:pt x="3830371" y="759"/>
                </a:lnTo>
                <a:lnTo>
                  <a:pt x="2343638" y="759"/>
                </a:lnTo>
                <a:lnTo>
                  <a:pt x="49441" y="12"/>
                </a:lnTo>
                <a:close/>
              </a:path>
              <a:path w="3871595" h="960120">
                <a:moveTo>
                  <a:pt x="3826756" y="958606"/>
                </a:moveTo>
                <a:lnTo>
                  <a:pt x="2848803" y="958606"/>
                </a:lnTo>
                <a:lnTo>
                  <a:pt x="3813175" y="959751"/>
                </a:lnTo>
                <a:lnTo>
                  <a:pt x="3826756" y="958606"/>
                </a:lnTo>
                <a:close/>
              </a:path>
              <a:path w="3871595" h="960120">
                <a:moveTo>
                  <a:pt x="3827316" y="958559"/>
                </a:moveTo>
                <a:lnTo>
                  <a:pt x="1074885" y="958559"/>
                </a:lnTo>
                <a:lnTo>
                  <a:pt x="1935187" y="958672"/>
                </a:lnTo>
                <a:lnTo>
                  <a:pt x="3826756" y="958606"/>
                </a:lnTo>
                <a:lnTo>
                  <a:pt x="3827316" y="958559"/>
                </a:lnTo>
                <a:close/>
              </a:path>
              <a:path w="3871595" h="960120">
                <a:moveTo>
                  <a:pt x="3822128" y="0"/>
                </a:moveTo>
                <a:lnTo>
                  <a:pt x="2343638" y="759"/>
                </a:lnTo>
                <a:lnTo>
                  <a:pt x="3830371" y="759"/>
                </a:lnTo>
                <a:lnTo>
                  <a:pt x="3822128" y="0"/>
                </a:lnTo>
                <a:close/>
              </a:path>
            </a:pathLst>
          </a:custGeom>
          <a:solidFill>
            <a:srgbClr val="458D41"/>
          </a:solidFill>
        </p:spPr>
        <p:txBody>
          <a:bodyPr wrap="square" lIns="0" tIns="0" rIns="0" bIns="0" rtlCol="0"/>
          <a:lstStyle/>
          <a:p>
            <a:endParaRPr/>
          </a:p>
        </p:txBody>
      </p:sp>
      <p:sp>
        <p:nvSpPr>
          <p:cNvPr id="13" name="object 3"/>
          <p:cNvSpPr txBox="1"/>
          <p:nvPr/>
        </p:nvSpPr>
        <p:spPr>
          <a:xfrm>
            <a:off x="6654741" y="1393777"/>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$70,642</a:t>
            </a:r>
            <a:r>
              <a:rPr sz="2550" b="1" spc="-50" dirty="0">
                <a:solidFill>
                  <a:srgbClr val="003D69"/>
                </a:solidFill>
                <a:latin typeface="Noto Sans"/>
                <a:cs typeface="Noto Sans"/>
              </a:rPr>
              <a:t> </a:t>
            </a:r>
            <a:r>
              <a:rPr sz="2550" spc="5" dirty="0">
                <a:solidFill>
                  <a:srgbClr val="808285"/>
                </a:solidFill>
                <a:latin typeface="Noto Sans"/>
                <a:cs typeface="Noto Sans"/>
              </a:rPr>
              <a:t>- </a:t>
            </a:r>
            <a:r>
              <a:rPr lang="en-US" sz="2550" spc="10" dirty="0">
                <a:solidFill>
                  <a:srgbClr val="808285"/>
                </a:solidFill>
                <a:latin typeface="Noto Sans"/>
                <a:cs typeface="Noto Sans"/>
              </a:rPr>
              <a:t>Whites</a:t>
            </a:r>
            <a:endParaRPr sz="2550" dirty="0">
              <a:latin typeface="Noto Sans"/>
              <a:cs typeface="Noto Sans"/>
            </a:endParaRPr>
          </a:p>
        </p:txBody>
      </p:sp>
      <p:sp>
        <p:nvSpPr>
          <p:cNvPr id="14" name="object 3"/>
          <p:cNvSpPr txBox="1"/>
          <p:nvPr/>
        </p:nvSpPr>
        <p:spPr>
          <a:xfrm>
            <a:off x="7724062" y="2404213"/>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$87,194</a:t>
            </a:r>
            <a:r>
              <a:rPr sz="2550" b="1" spc="-50" dirty="0">
                <a:solidFill>
                  <a:srgbClr val="003D69"/>
                </a:solidFill>
                <a:latin typeface="Noto Sans"/>
                <a:cs typeface="Noto Sans"/>
              </a:rPr>
              <a:t> </a:t>
            </a:r>
            <a:r>
              <a:rPr sz="2550" spc="5" dirty="0">
                <a:solidFill>
                  <a:srgbClr val="808285"/>
                </a:solidFill>
                <a:latin typeface="Noto Sans"/>
                <a:cs typeface="Noto Sans"/>
              </a:rPr>
              <a:t>- </a:t>
            </a:r>
            <a:r>
              <a:rPr lang="en-US" sz="2550" spc="10" dirty="0">
                <a:solidFill>
                  <a:srgbClr val="808285"/>
                </a:solidFill>
                <a:latin typeface="Noto Sans"/>
                <a:cs typeface="Noto Sans"/>
              </a:rPr>
              <a:t>Asians</a:t>
            </a:r>
            <a:endParaRPr sz="2550" dirty="0">
              <a:latin typeface="Noto Sans"/>
              <a:cs typeface="Noto Sans"/>
            </a:endParaRPr>
          </a:p>
        </p:txBody>
      </p:sp>
      <p:sp>
        <p:nvSpPr>
          <p:cNvPr id="15" name="object 3"/>
          <p:cNvSpPr txBox="1"/>
          <p:nvPr/>
        </p:nvSpPr>
        <p:spPr>
          <a:xfrm>
            <a:off x="4405190" y="3447538"/>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$51,450</a:t>
            </a:r>
            <a:r>
              <a:rPr sz="2550" b="1" spc="-50" dirty="0">
                <a:solidFill>
                  <a:srgbClr val="003D69"/>
                </a:solidFill>
                <a:latin typeface="Noto Sans"/>
                <a:cs typeface="Noto Sans"/>
              </a:rPr>
              <a:t> </a:t>
            </a:r>
            <a:r>
              <a:rPr sz="2550" spc="5" dirty="0">
                <a:solidFill>
                  <a:srgbClr val="808285"/>
                </a:solidFill>
                <a:latin typeface="Noto Sans"/>
                <a:cs typeface="Noto Sans"/>
              </a:rPr>
              <a:t>- </a:t>
            </a:r>
            <a:r>
              <a:rPr lang="en-US" sz="2550" spc="10" dirty="0">
                <a:solidFill>
                  <a:srgbClr val="808285"/>
                </a:solidFill>
                <a:latin typeface="Noto Sans"/>
                <a:cs typeface="Noto Sans"/>
              </a:rPr>
              <a:t>Hispanics</a:t>
            </a:r>
            <a:endParaRPr sz="2550" dirty="0">
              <a:latin typeface="Noto Sans"/>
              <a:cs typeface="Noto Sans"/>
            </a:endParaRPr>
          </a:p>
        </p:txBody>
      </p:sp>
      <p:sp>
        <p:nvSpPr>
          <p:cNvPr id="16" name="object 3"/>
          <p:cNvSpPr txBox="1"/>
          <p:nvPr/>
        </p:nvSpPr>
        <p:spPr>
          <a:xfrm>
            <a:off x="3657600" y="4482275"/>
            <a:ext cx="4267200"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$41,882</a:t>
            </a:r>
            <a:r>
              <a:rPr sz="2550" spc="5" dirty="0">
                <a:solidFill>
                  <a:srgbClr val="808285"/>
                </a:solidFill>
                <a:latin typeface="Noto Sans"/>
                <a:cs typeface="Noto Sans"/>
              </a:rPr>
              <a:t>- </a:t>
            </a:r>
            <a:r>
              <a:rPr lang="en-US" sz="2550" spc="10" dirty="0">
                <a:solidFill>
                  <a:srgbClr val="808285"/>
                </a:solidFill>
                <a:latin typeface="Noto Sans"/>
                <a:cs typeface="Noto Sans"/>
              </a:rPr>
              <a:t>American Indians*</a:t>
            </a:r>
            <a:endParaRPr sz="2550" dirty="0">
              <a:latin typeface="Noto Sans"/>
              <a:cs typeface="Noto Sans"/>
            </a:endParaRPr>
          </a:p>
        </p:txBody>
      </p:sp>
      <p:sp>
        <p:nvSpPr>
          <p:cNvPr id="17" name="TextBox 16">
            <a:extLst>
              <a:ext uri="{FF2B5EF4-FFF2-40B4-BE49-F238E27FC236}">
                <a16:creationId xmlns:a16="http://schemas.microsoft.com/office/drawing/2014/main" id="{FCC0CB39-3636-8149-A0BB-D5CC03935250}"/>
              </a:ext>
            </a:extLst>
          </p:cNvPr>
          <p:cNvSpPr txBox="1"/>
          <p:nvPr/>
        </p:nvSpPr>
        <p:spPr>
          <a:xfrm>
            <a:off x="5638801" y="6529063"/>
            <a:ext cx="4922546" cy="261610"/>
          </a:xfrm>
          <a:prstGeom prst="rect">
            <a:avLst/>
          </a:prstGeom>
          <a:noFill/>
        </p:spPr>
        <p:txBody>
          <a:bodyPr wrap="square" rtlCol="0">
            <a:spAutoFit/>
          </a:bodyPr>
          <a:lstStyle/>
          <a:p>
            <a:pPr lvl="0" eaLnBrk="0" fontAlgn="base" hangingPunct="0">
              <a:spcBef>
                <a:spcPct val="0"/>
              </a:spcBef>
              <a:spcAft>
                <a:spcPct val="0"/>
              </a:spcAft>
              <a:defRPr/>
            </a:pPr>
            <a:r>
              <a:rPr lang="en-US" altLang="en-US" sz="1100" dirty="0">
                <a:solidFill>
                  <a:srgbClr val="024D77"/>
                </a:solidFill>
                <a:latin typeface="Times New Roman" pitchFamily="18" charset="0"/>
                <a:ea typeface="MS PGothic" pitchFamily="34" charset="-128"/>
                <a:cs typeface="Times New Roman" pitchFamily="18" charset="0"/>
              </a:rPr>
              <a:t>U.S. Census Bureau, </a:t>
            </a:r>
            <a:r>
              <a:rPr lang="en-US" altLang="zh-CN" sz="1100" dirty="0" err="1">
                <a:solidFill>
                  <a:srgbClr val="024D77"/>
                </a:solidFill>
                <a:latin typeface="Times New Roman" pitchFamily="18" charset="0"/>
                <a:ea typeface="MS PGothic" pitchFamily="34" charset="-128"/>
                <a:cs typeface="Times New Roman" pitchFamily="18" charset="0"/>
              </a:rPr>
              <a:t>Semega</a:t>
            </a:r>
            <a:r>
              <a:rPr lang="en-US" altLang="zh-CN" sz="1100" dirty="0">
                <a:solidFill>
                  <a:srgbClr val="024D77"/>
                </a:solidFill>
                <a:latin typeface="Times New Roman" pitchFamily="18" charset="0"/>
                <a:ea typeface="MS PGothic" pitchFamily="34" charset="-128"/>
                <a:cs typeface="Times New Roman" pitchFamily="18" charset="0"/>
              </a:rPr>
              <a:t> et al.,</a:t>
            </a:r>
            <a:r>
              <a:rPr lang="en-US" altLang="en-US" sz="1100" dirty="0">
                <a:solidFill>
                  <a:srgbClr val="024D77"/>
                </a:solidFill>
                <a:latin typeface="Times New Roman" pitchFamily="18" charset="0"/>
                <a:ea typeface="MS PGothic" pitchFamily="34" charset="-128"/>
                <a:cs typeface="Times New Roman" pitchFamily="18" charset="0"/>
              </a:rPr>
              <a:t> 2019; *for 2017; US Census Bureau, ACS, 2017</a:t>
            </a:r>
            <a:endParaRPr lang="en-US" altLang="en-US" sz="1100" dirty="0">
              <a:solidFill>
                <a:srgbClr val="024D77"/>
              </a:solidFill>
              <a:latin typeface="Arial" charset="0"/>
              <a:ea typeface="MS PGothic" pitchFamily="34" charset="-128"/>
              <a:cs typeface="Times New Roman" pitchFamily="18" charset="0"/>
            </a:endParaRPr>
          </a:p>
        </p:txBody>
      </p:sp>
      <p:sp>
        <p:nvSpPr>
          <p:cNvPr id="18" name="object 10">
            <a:extLst>
              <a:ext uri="{FF2B5EF4-FFF2-40B4-BE49-F238E27FC236}">
                <a16:creationId xmlns:a16="http://schemas.microsoft.com/office/drawing/2014/main" id="{79163592-2879-E14F-9D81-9BA3C1A7380A}"/>
              </a:ext>
            </a:extLst>
          </p:cNvPr>
          <p:cNvSpPr/>
          <p:nvPr/>
        </p:nvSpPr>
        <p:spPr>
          <a:xfrm>
            <a:off x="378800" y="5341553"/>
            <a:ext cx="2934574" cy="777240"/>
          </a:xfrm>
          <a:custGeom>
            <a:avLst/>
            <a:gdLst/>
            <a:ahLst/>
            <a:cxnLst/>
            <a:rect l="l" t="t" r="r" b="b"/>
            <a:pathLst>
              <a:path w="3871595" h="960120">
                <a:moveTo>
                  <a:pt x="49441" y="12"/>
                </a:moveTo>
                <a:lnTo>
                  <a:pt x="25333" y="2137"/>
                </a:lnTo>
                <a:lnTo>
                  <a:pt x="10193" y="9785"/>
                </a:lnTo>
                <a:lnTo>
                  <a:pt x="2379" y="24776"/>
                </a:lnTo>
                <a:lnTo>
                  <a:pt x="254" y="48933"/>
                </a:lnTo>
                <a:lnTo>
                  <a:pt x="547" y="99528"/>
                </a:lnTo>
                <a:lnTo>
                  <a:pt x="809" y="149680"/>
                </a:lnTo>
                <a:lnTo>
                  <a:pt x="1040" y="199833"/>
                </a:lnTo>
                <a:lnTo>
                  <a:pt x="1240" y="249986"/>
                </a:lnTo>
                <a:lnTo>
                  <a:pt x="1404" y="300139"/>
                </a:lnTo>
                <a:lnTo>
                  <a:pt x="1528" y="347890"/>
                </a:lnTo>
                <a:lnTo>
                  <a:pt x="1552" y="601063"/>
                </a:lnTo>
                <a:lnTo>
                  <a:pt x="1417" y="651217"/>
                </a:lnTo>
                <a:lnTo>
                  <a:pt x="1232" y="701370"/>
                </a:lnTo>
                <a:lnTo>
                  <a:pt x="995" y="751523"/>
                </a:lnTo>
                <a:lnTo>
                  <a:pt x="702" y="801676"/>
                </a:lnTo>
                <a:lnTo>
                  <a:pt x="352" y="851828"/>
                </a:lnTo>
                <a:lnTo>
                  <a:pt x="0" y="895959"/>
                </a:lnTo>
                <a:lnTo>
                  <a:pt x="2368" y="926941"/>
                </a:lnTo>
                <a:lnTo>
                  <a:pt x="11861" y="946637"/>
                </a:lnTo>
                <a:lnTo>
                  <a:pt x="31118" y="956986"/>
                </a:lnTo>
                <a:lnTo>
                  <a:pt x="62776" y="959929"/>
                </a:lnTo>
                <a:lnTo>
                  <a:pt x="3827316" y="958559"/>
                </a:lnTo>
                <a:lnTo>
                  <a:pt x="3841781" y="957339"/>
                </a:lnTo>
                <a:lnTo>
                  <a:pt x="3859725" y="948420"/>
                </a:lnTo>
                <a:lnTo>
                  <a:pt x="3868951" y="930723"/>
                </a:lnTo>
                <a:lnTo>
                  <a:pt x="3871404" y="901979"/>
                </a:lnTo>
                <a:lnTo>
                  <a:pt x="3870989" y="846137"/>
                </a:lnTo>
                <a:lnTo>
                  <a:pt x="3870673" y="796315"/>
                </a:lnTo>
                <a:lnTo>
                  <a:pt x="3870407" y="746492"/>
                </a:lnTo>
                <a:lnTo>
                  <a:pt x="3870192" y="696668"/>
                </a:lnTo>
                <a:lnTo>
                  <a:pt x="3870036" y="651217"/>
                </a:lnTo>
                <a:lnTo>
                  <a:pt x="3869910" y="601063"/>
                </a:lnTo>
                <a:lnTo>
                  <a:pt x="3869935" y="347890"/>
                </a:lnTo>
                <a:lnTo>
                  <a:pt x="3870057" y="298064"/>
                </a:lnTo>
                <a:lnTo>
                  <a:pt x="3870213" y="248237"/>
                </a:lnTo>
                <a:lnTo>
                  <a:pt x="3870403" y="198411"/>
                </a:lnTo>
                <a:lnTo>
                  <a:pt x="3870624" y="148585"/>
                </a:lnTo>
                <a:lnTo>
                  <a:pt x="3870874" y="98759"/>
                </a:lnTo>
                <a:lnTo>
                  <a:pt x="3871150" y="49377"/>
                </a:lnTo>
                <a:lnTo>
                  <a:pt x="3869114" y="25272"/>
                </a:lnTo>
                <a:lnTo>
                  <a:pt x="3861465" y="10110"/>
                </a:lnTo>
                <a:lnTo>
                  <a:pt x="3846402" y="2237"/>
                </a:lnTo>
                <a:lnTo>
                  <a:pt x="3830371" y="759"/>
                </a:lnTo>
                <a:lnTo>
                  <a:pt x="2343638" y="759"/>
                </a:lnTo>
                <a:lnTo>
                  <a:pt x="49441" y="12"/>
                </a:lnTo>
                <a:close/>
              </a:path>
              <a:path w="3871595" h="960120">
                <a:moveTo>
                  <a:pt x="3826756" y="958606"/>
                </a:moveTo>
                <a:lnTo>
                  <a:pt x="2848803" y="958606"/>
                </a:lnTo>
                <a:lnTo>
                  <a:pt x="3813175" y="959751"/>
                </a:lnTo>
                <a:lnTo>
                  <a:pt x="3826756" y="958606"/>
                </a:lnTo>
                <a:close/>
              </a:path>
              <a:path w="3871595" h="960120">
                <a:moveTo>
                  <a:pt x="3827316" y="958559"/>
                </a:moveTo>
                <a:lnTo>
                  <a:pt x="1074885" y="958559"/>
                </a:lnTo>
                <a:lnTo>
                  <a:pt x="1935187" y="958672"/>
                </a:lnTo>
                <a:lnTo>
                  <a:pt x="3826756" y="958606"/>
                </a:lnTo>
                <a:lnTo>
                  <a:pt x="3827316" y="958559"/>
                </a:lnTo>
                <a:close/>
              </a:path>
              <a:path w="3871595" h="960120">
                <a:moveTo>
                  <a:pt x="3822128" y="0"/>
                </a:moveTo>
                <a:lnTo>
                  <a:pt x="2343638" y="759"/>
                </a:lnTo>
                <a:lnTo>
                  <a:pt x="3830371" y="759"/>
                </a:lnTo>
                <a:lnTo>
                  <a:pt x="3822128" y="0"/>
                </a:lnTo>
                <a:close/>
              </a:path>
            </a:pathLst>
          </a:custGeom>
          <a:solidFill>
            <a:srgbClr val="0070C0"/>
          </a:solidFill>
        </p:spPr>
        <p:txBody>
          <a:bodyPr wrap="square" lIns="0" tIns="0" rIns="0" bIns="0" rtlCol="0"/>
          <a:lstStyle/>
          <a:p>
            <a:endParaRPr/>
          </a:p>
        </p:txBody>
      </p:sp>
      <p:sp>
        <p:nvSpPr>
          <p:cNvPr id="19" name="object 3">
            <a:extLst>
              <a:ext uri="{FF2B5EF4-FFF2-40B4-BE49-F238E27FC236}">
                <a16:creationId xmlns:a16="http://schemas.microsoft.com/office/drawing/2014/main" id="{28D55BE4-18B4-2941-8B24-AD108676F1AB}"/>
              </a:ext>
            </a:extLst>
          </p:cNvPr>
          <p:cNvSpPr txBox="1"/>
          <p:nvPr/>
        </p:nvSpPr>
        <p:spPr>
          <a:xfrm>
            <a:off x="3505201" y="5525630"/>
            <a:ext cx="4267200"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$41,361</a:t>
            </a:r>
            <a:r>
              <a:rPr sz="2550" spc="5" dirty="0">
                <a:solidFill>
                  <a:srgbClr val="808285"/>
                </a:solidFill>
                <a:latin typeface="Noto Sans"/>
                <a:cs typeface="Noto Sans"/>
              </a:rPr>
              <a:t>- </a:t>
            </a:r>
            <a:r>
              <a:rPr lang="en-US" sz="2550" spc="10" dirty="0">
                <a:solidFill>
                  <a:srgbClr val="808285"/>
                </a:solidFill>
                <a:latin typeface="Noto Sans"/>
                <a:cs typeface="Noto Sans"/>
              </a:rPr>
              <a:t>Blacks</a:t>
            </a:r>
            <a:endParaRPr sz="2550" dirty="0">
              <a:latin typeface="Noto Sans"/>
              <a:cs typeface="Noto Sans"/>
            </a:endParaRPr>
          </a:p>
        </p:txBody>
      </p:sp>
    </p:spTree>
    <p:extLst>
      <p:ext uri="{BB962C8B-B14F-4D97-AF65-F5344CB8AC3E}">
        <p14:creationId xmlns:p14="http://schemas.microsoft.com/office/powerpoint/2010/main" val="260451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117708E1-ACCE-264B-9532-652B11217B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45638"/>
            <a:ext cx="6324600" cy="5919019"/>
          </a:xfrm>
          <a:prstGeom prst="rect">
            <a:avLst/>
          </a:prstGeom>
        </p:spPr>
      </p:pic>
      <p:sp>
        <p:nvSpPr>
          <p:cNvPr id="3" name="object 3"/>
          <p:cNvSpPr/>
          <p:nvPr/>
        </p:nvSpPr>
        <p:spPr>
          <a:xfrm>
            <a:off x="10567034" y="0"/>
            <a:ext cx="1621918"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24" name="object 2">
            <a:extLst>
              <a:ext uri="{FF2B5EF4-FFF2-40B4-BE49-F238E27FC236}">
                <a16:creationId xmlns:a16="http://schemas.microsoft.com/office/drawing/2014/main" id="{9C90AED0-8989-0A44-9F8C-E4380900247A}"/>
              </a:ext>
            </a:extLst>
          </p:cNvPr>
          <p:cNvSpPr txBox="1">
            <a:spLocks/>
          </p:cNvSpPr>
          <p:nvPr/>
        </p:nvSpPr>
        <p:spPr>
          <a:xfrm>
            <a:off x="392753" y="383341"/>
            <a:ext cx="9056047" cy="409086"/>
          </a:xfrm>
          <a:prstGeom prst="rect">
            <a:avLst/>
          </a:prstGeom>
        </p:spPr>
        <p:txBody>
          <a:bodyPr vert="horz" wrap="square" lIns="0" tIns="16510" rIns="0" bIns="0" rtlCol="0">
            <a:spAutoFit/>
          </a:bodyPr>
          <a:lstStyle>
            <a:lvl1pPr eaLnBrk="1" hangingPunct="1">
              <a:defRPr sz="3000" b="1" i="0">
                <a:solidFill>
                  <a:srgbClr val="003E6A"/>
                </a:solidFill>
                <a:latin typeface="Noto Sans"/>
                <a:ea typeface="+mj-ea"/>
                <a:cs typeface="Noto Sans"/>
              </a:defRPr>
            </a:lvl1pPr>
          </a:lstStyle>
          <a:p>
            <a:pPr marL="12700">
              <a:spcBef>
                <a:spcPts val="130"/>
              </a:spcBef>
              <a:tabLst>
                <a:tab pos="1261110" algn="l"/>
              </a:tabLst>
            </a:pPr>
            <a:r>
              <a:rPr lang="en-US" sz="2550" b="0" kern="0" spc="335" dirty="0">
                <a:solidFill>
                  <a:srgbClr val="808285"/>
                </a:solidFill>
              </a:rPr>
              <a:t>MEDIAN HOUSEHOLD INCOME AND RACE, 2018</a:t>
            </a:r>
            <a:endParaRPr lang="en-US" sz="2550" kern="0" dirty="0"/>
          </a:p>
        </p:txBody>
      </p:sp>
      <p:sp>
        <p:nvSpPr>
          <p:cNvPr id="25" name="TextBox 24">
            <a:extLst>
              <a:ext uri="{FF2B5EF4-FFF2-40B4-BE49-F238E27FC236}">
                <a16:creationId xmlns:a16="http://schemas.microsoft.com/office/drawing/2014/main" id="{F382F837-5EC8-C247-B0D1-49577FF6BDE7}"/>
              </a:ext>
            </a:extLst>
          </p:cNvPr>
          <p:cNvSpPr txBox="1"/>
          <p:nvPr/>
        </p:nvSpPr>
        <p:spPr>
          <a:xfrm>
            <a:off x="5580119" y="1844715"/>
            <a:ext cx="5449063" cy="507831"/>
          </a:xfrm>
          <a:prstGeom prst="rect">
            <a:avLst/>
          </a:prstGeom>
          <a:noFill/>
        </p:spPr>
        <p:txBody>
          <a:bodyPr wrap="square" rtlCol="0">
            <a:spAutoFit/>
          </a:bodyPr>
          <a:lstStyle/>
          <a:p>
            <a:r>
              <a:rPr lang="en-US" sz="2700" kern="0" spc="335" dirty="0">
                <a:solidFill>
                  <a:srgbClr val="003D69"/>
                </a:solidFill>
                <a:latin typeface="Noto Sans" panose="020B0502040504020204" pitchFamily="34" charset="0"/>
                <a:ea typeface="Noto Sans" panose="020B0502040504020204" pitchFamily="34" charset="0"/>
                <a:cs typeface="Noto Sans" panose="020B0502040504020204" pitchFamily="34" charset="0"/>
              </a:rPr>
              <a:t>$1.00 - Whites</a:t>
            </a:r>
            <a:endParaRPr lang="en-US" sz="270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0" name="TextBox 29">
            <a:extLst>
              <a:ext uri="{FF2B5EF4-FFF2-40B4-BE49-F238E27FC236}">
                <a16:creationId xmlns:a16="http://schemas.microsoft.com/office/drawing/2014/main" id="{CFB546F8-0ABD-C342-B4DA-26CC0346BE5C}"/>
              </a:ext>
            </a:extLst>
          </p:cNvPr>
          <p:cNvSpPr txBox="1"/>
          <p:nvPr/>
        </p:nvSpPr>
        <p:spPr>
          <a:xfrm>
            <a:off x="5580119" y="2555787"/>
            <a:ext cx="4331702" cy="507831"/>
          </a:xfrm>
          <a:prstGeom prst="rect">
            <a:avLst/>
          </a:prstGeom>
          <a:noFill/>
        </p:spPr>
        <p:txBody>
          <a:bodyPr wrap="square" rtlCol="0">
            <a:spAutoFit/>
          </a:bodyPr>
          <a:lstStyle/>
          <a:p>
            <a:r>
              <a:rPr lang="en-US" sz="2700" kern="0" spc="335" dirty="0">
                <a:solidFill>
                  <a:srgbClr val="003D69"/>
                </a:solidFill>
                <a:latin typeface="Noto Sans" panose="020B0502040504020204" pitchFamily="34" charset="0"/>
                <a:ea typeface="Noto Sans" panose="020B0502040504020204" pitchFamily="34" charset="0"/>
                <a:cs typeface="Noto Sans" panose="020B0502040504020204" pitchFamily="34" charset="0"/>
              </a:rPr>
              <a:t>$1.23 - Asians</a:t>
            </a:r>
            <a:endParaRPr lang="en-US" sz="270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1" name="TextBox 30">
            <a:extLst>
              <a:ext uri="{FF2B5EF4-FFF2-40B4-BE49-F238E27FC236}">
                <a16:creationId xmlns:a16="http://schemas.microsoft.com/office/drawing/2014/main" id="{F90B529D-AFDD-B147-8772-DB6FE2C4B913}"/>
              </a:ext>
            </a:extLst>
          </p:cNvPr>
          <p:cNvSpPr txBox="1"/>
          <p:nvPr/>
        </p:nvSpPr>
        <p:spPr>
          <a:xfrm>
            <a:off x="5580119" y="4700972"/>
            <a:ext cx="3605191" cy="523220"/>
          </a:xfrm>
          <a:prstGeom prst="rect">
            <a:avLst/>
          </a:prstGeom>
          <a:noFill/>
        </p:spPr>
        <p:txBody>
          <a:bodyPr wrap="square" rtlCol="0">
            <a:spAutoFit/>
          </a:bodyPr>
          <a:lstStyle/>
          <a:p>
            <a:r>
              <a:rPr lang="en-US" sz="2700" kern="0" spc="335" dirty="0">
                <a:solidFill>
                  <a:srgbClr val="003D69"/>
                </a:solidFill>
                <a:latin typeface="Noto Sans" panose="020B0502040504020204" pitchFamily="34" charset="0"/>
                <a:ea typeface="Noto Sans" panose="020B0502040504020204" pitchFamily="34" charset="0"/>
                <a:cs typeface="Noto Sans" panose="020B0502040504020204" pitchFamily="34" charset="0"/>
              </a:rPr>
              <a:t>$0.59 - Blacks</a:t>
            </a:r>
            <a:endParaRPr lang="en-US" sz="270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2" name="TextBox 31">
            <a:extLst>
              <a:ext uri="{FF2B5EF4-FFF2-40B4-BE49-F238E27FC236}">
                <a16:creationId xmlns:a16="http://schemas.microsoft.com/office/drawing/2014/main" id="{2E5A36AA-DAF3-1F4D-9C65-227825F2D8D6}"/>
              </a:ext>
            </a:extLst>
          </p:cNvPr>
          <p:cNvSpPr txBox="1"/>
          <p:nvPr/>
        </p:nvSpPr>
        <p:spPr>
          <a:xfrm>
            <a:off x="5580119" y="3976221"/>
            <a:ext cx="5674950" cy="523220"/>
          </a:xfrm>
          <a:prstGeom prst="rect">
            <a:avLst/>
          </a:prstGeom>
          <a:noFill/>
        </p:spPr>
        <p:txBody>
          <a:bodyPr wrap="square" rtlCol="0">
            <a:spAutoFit/>
          </a:bodyPr>
          <a:lstStyle/>
          <a:p>
            <a:r>
              <a:rPr lang="en-US" sz="2700" kern="0" spc="335" dirty="0">
                <a:solidFill>
                  <a:srgbClr val="003D69"/>
                </a:solidFill>
                <a:latin typeface="Noto Sans" panose="020B0502040504020204" pitchFamily="34" charset="0"/>
                <a:ea typeface="Noto Sans" panose="020B0502040504020204" pitchFamily="34" charset="0"/>
                <a:cs typeface="Noto Sans" panose="020B0502040504020204" pitchFamily="34" charset="0"/>
              </a:rPr>
              <a:t>$0.59 – Am. Indians</a:t>
            </a:r>
            <a:endParaRPr lang="en-US" sz="270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3" name="TextBox 32">
            <a:extLst>
              <a:ext uri="{FF2B5EF4-FFF2-40B4-BE49-F238E27FC236}">
                <a16:creationId xmlns:a16="http://schemas.microsoft.com/office/drawing/2014/main" id="{F30493C6-D1BB-E444-B8FB-1E6BDD72D731}"/>
              </a:ext>
            </a:extLst>
          </p:cNvPr>
          <p:cNvSpPr txBox="1"/>
          <p:nvPr/>
        </p:nvSpPr>
        <p:spPr>
          <a:xfrm>
            <a:off x="5580119" y="3266859"/>
            <a:ext cx="3998913" cy="507831"/>
          </a:xfrm>
          <a:prstGeom prst="rect">
            <a:avLst/>
          </a:prstGeom>
          <a:noFill/>
        </p:spPr>
        <p:txBody>
          <a:bodyPr wrap="square" rtlCol="0">
            <a:spAutoFit/>
          </a:bodyPr>
          <a:lstStyle/>
          <a:p>
            <a:r>
              <a:rPr lang="en-US" sz="2700" kern="0" spc="335" dirty="0">
                <a:solidFill>
                  <a:srgbClr val="003D69"/>
                </a:solidFill>
                <a:latin typeface="Noto Sans" panose="020B0502040504020204" pitchFamily="34" charset="0"/>
                <a:ea typeface="Noto Sans" panose="020B0502040504020204" pitchFamily="34" charset="0"/>
                <a:cs typeface="Noto Sans" panose="020B0502040504020204" pitchFamily="34" charset="0"/>
              </a:rPr>
              <a:t>$0.73 - Hispanics</a:t>
            </a:r>
            <a:endParaRPr lang="en-US" sz="270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62013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753" y="383341"/>
            <a:ext cx="9056047" cy="409086"/>
          </a:xfrm>
          <a:prstGeom prst="rect">
            <a:avLst/>
          </a:prstGeom>
        </p:spPr>
        <p:txBody>
          <a:bodyPr vert="horz" wrap="square" lIns="0" tIns="16510" rIns="0" bIns="0" rtlCol="0">
            <a:spAutoFit/>
          </a:bodyPr>
          <a:lstStyle/>
          <a:p>
            <a:pPr marL="12700">
              <a:lnSpc>
                <a:spcPct val="100000"/>
              </a:lnSpc>
              <a:spcBef>
                <a:spcPts val="130"/>
              </a:spcBef>
              <a:tabLst>
                <a:tab pos="1261110" algn="l"/>
              </a:tabLst>
            </a:pPr>
            <a:r>
              <a:rPr lang="en-US" sz="2550" b="0" spc="335" dirty="0">
                <a:solidFill>
                  <a:srgbClr val="808285"/>
                </a:solidFill>
                <a:latin typeface="Noto Sans"/>
                <a:cs typeface="Noto Sans"/>
              </a:rPr>
              <a:t>POVERTY AND RACE, 2018 (PERCENTAGE)</a:t>
            </a:r>
            <a:endParaRPr sz="2550" dirty="0">
              <a:latin typeface="Noto Sans"/>
              <a:cs typeface="Noto Sans"/>
            </a:endParaRPr>
          </a:p>
        </p:txBody>
      </p:sp>
      <p:sp>
        <p:nvSpPr>
          <p:cNvPr id="3" name="object 3"/>
          <p:cNvSpPr/>
          <p:nvPr/>
        </p:nvSpPr>
        <p:spPr>
          <a:xfrm>
            <a:off x="10567034" y="0"/>
            <a:ext cx="1621918"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7"/>
          <p:cNvSpPr/>
          <p:nvPr/>
        </p:nvSpPr>
        <p:spPr>
          <a:xfrm>
            <a:off x="378800" y="2220136"/>
            <a:ext cx="2821600" cy="777240"/>
          </a:xfrm>
          <a:custGeom>
            <a:avLst/>
            <a:gdLst/>
            <a:ahLst/>
            <a:cxnLst/>
            <a:rect l="l" t="t" r="r" b="b"/>
            <a:pathLst>
              <a:path w="6454140" h="960754">
                <a:moveTo>
                  <a:pt x="53441" y="0"/>
                </a:moveTo>
                <a:lnTo>
                  <a:pt x="25140" y="3266"/>
                </a:lnTo>
                <a:lnTo>
                  <a:pt x="9166" y="13492"/>
                </a:lnTo>
                <a:lnTo>
                  <a:pt x="2131" y="31259"/>
                </a:lnTo>
                <a:lnTo>
                  <a:pt x="647" y="57150"/>
                </a:lnTo>
                <a:lnTo>
                  <a:pt x="1137" y="156623"/>
                </a:lnTo>
                <a:lnTo>
                  <a:pt x="1547" y="256250"/>
                </a:lnTo>
                <a:lnTo>
                  <a:pt x="1712" y="306064"/>
                </a:lnTo>
                <a:lnTo>
                  <a:pt x="1844" y="355878"/>
                </a:lnTo>
                <a:lnTo>
                  <a:pt x="1967" y="552020"/>
                </a:lnTo>
                <a:lnTo>
                  <a:pt x="1868" y="604948"/>
                </a:lnTo>
                <a:lnTo>
                  <a:pt x="1715" y="654761"/>
                </a:lnTo>
                <a:lnTo>
                  <a:pt x="1501" y="704574"/>
                </a:lnTo>
                <a:lnTo>
                  <a:pt x="1220" y="754387"/>
                </a:lnTo>
                <a:lnTo>
                  <a:pt x="868" y="804199"/>
                </a:lnTo>
                <a:lnTo>
                  <a:pt x="442" y="854010"/>
                </a:lnTo>
                <a:lnTo>
                  <a:pt x="0" y="898410"/>
                </a:lnTo>
                <a:lnTo>
                  <a:pt x="3049" y="930556"/>
                </a:lnTo>
                <a:lnTo>
                  <a:pt x="13954" y="949463"/>
                </a:lnTo>
                <a:lnTo>
                  <a:pt x="34064" y="958394"/>
                </a:lnTo>
                <a:lnTo>
                  <a:pt x="64731" y="960615"/>
                </a:lnTo>
                <a:lnTo>
                  <a:pt x="6406728" y="959599"/>
                </a:lnTo>
                <a:lnTo>
                  <a:pt x="6421864" y="958500"/>
                </a:lnTo>
                <a:lnTo>
                  <a:pt x="6440435" y="950339"/>
                </a:lnTo>
                <a:lnTo>
                  <a:pt x="6450621" y="933098"/>
                </a:lnTo>
                <a:lnTo>
                  <a:pt x="6453555" y="903820"/>
                </a:lnTo>
                <a:lnTo>
                  <a:pt x="6453127" y="848929"/>
                </a:lnTo>
                <a:lnTo>
                  <a:pt x="6452798" y="799446"/>
                </a:lnTo>
                <a:lnTo>
                  <a:pt x="6452523" y="749963"/>
                </a:lnTo>
                <a:lnTo>
                  <a:pt x="6452300" y="700478"/>
                </a:lnTo>
                <a:lnTo>
                  <a:pt x="6452128" y="650993"/>
                </a:lnTo>
                <a:lnTo>
                  <a:pt x="6452004" y="601507"/>
                </a:lnTo>
                <a:lnTo>
                  <a:pt x="6452034" y="354070"/>
                </a:lnTo>
                <a:lnTo>
                  <a:pt x="6452155" y="304583"/>
                </a:lnTo>
                <a:lnTo>
                  <a:pt x="6452310" y="255095"/>
                </a:lnTo>
                <a:lnTo>
                  <a:pt x="6452493" y="206436"/>
                </a:lnTo>
                <a:lnTo>
                  <a:pt x="6452713" y="156121"/>
                </a:lnTo>
                <a:lnTo>
                  <a:pt x="6452955" y="106810"/>
                </a:lnTo>
                <a:lnTo>
                  <a:pt x="6453225" y="56997"/>
                </a:lnTo>
                <a:lnTo>
                  <a:pt x="6451431" y="30599"/>
                </a:lnTo>
                <a:lnTo>
                  <a:pt x="6443768" y="12966"/>
                </a:lnTo>
                <a:lnTo>
                  <a:pt x="6427331" y="3115"/>
                </a:lnTo>
                <a:lnTo>
                  <a:pt x="6407644" y="978"/>
                </a:lnTo>
                <a:lnTo>
                  <a:pt x="2591745" y="978"/>
                </a:lnTo>
                <a:lnTo>
                  <a:pt x="53441" y="0"/>
                </a:lnTo>
                <a:close/>
              </a:path>
              <a:path w="6454140" h="960754">
                <a:moveTo>
                  <a:pt x="6406728" y="959599"/>
                </a:moveTo>
                <a:lnTo>
                  <a:pt x="3229254" y="959599"/>
                </a:lnTo>
                <a:lnTo>
                  <a:pt x="6393776" y="960539"/>
                </a:lnTo>
                <a:lnTo>
                  <a:pt x="6406728" y="959599"/>
                </a:lnTo>
                <a:close/>
              </a:path>
              <a:path w="6454140" h="960754">
                <a:moveTo>
                  <a:pt x="6399212" y="63"/>
                </a:moveTo>
                <a:lnTo>
                  <a:pt x="2591745" y="978"/>
                </a:lnTo>
                <a:lnTo>
                  <a:pt x="6407644" y="978"/>
                </a:lnTo>
                <a:lnTo>
                  <a:pt x="6399212" y="63"/>
                </a:lnTo>
                <a:close/>
              </a:path>
            </a:pathLst>
          </a:custGeom>
          <a:solidFill>
            <a:srgbClr val="3D8291"/>
          </a:solidFill>
        </p:spPr>
        <p:txBody>
          <a:bodyPr wrap="square" lIns="0" tIns="0" rIns="0" bIns="0" rtlCol="0"/>
          <a:lstStyle/>
          <a:p>
            <a:endParaRPr/>
          </a:p>
        </p:txBody>
      </p:sp>
      <p:sp>
        <p:nvSpPr>
          <p:cNvPr id="8" name="object 8"/>
          <p:cNvSpPr/>
          <p:nvPr/>
        </p:nvSpPr>
        <p:spPr>
          <a:xfrm>
            <a:off x="378799" y="3259167"/>
            <a:ext cx="6739675" cy="777240"/>
          </a:xfrm>
          <a:custGeom>
            <a:avLst/>
            <a:gdLst/>
            <a:ahLst/>
            <a:cxnLst/>
            <a:rect l="l" t="t" r="r" b="b"/>
            <a:pathLst>
              <a:path w="5485765" h="961389">
                <a:moveTo>
                  <a:pt x="55422" y="127"/>
                </a:moveTo>
                <a:lnTo>
                  <a:pt x="28595" y="2366"/>
                </a:lnTo>
                <a:lnTo>
                  <a:pt x="11542" y="10655"/>
                </a:lnTo>
                <a:lnTo>
                  <a:pt x="2621" y="27287"/>
                </a:lnTo>
                <a:lnTo>
                  <a:pt x="190" y="54559"/>
                </a:lnTo>
                <a:lnTo>
                  <a:pt x="586" y="107997"/>
                </a:lnTo>
                <a:lnTo>
                  <a:pt x="923" y="159054"/>
                </a:lnTo>
                <a:lnTo>
                  <a:pt x="1221" y="211302"/>
                </a:lnTo>
                <a:lnTo>
                  <a:pt x="1471" y="263550"/>
                </a:lnTo>
                <a:lnTo>
                  <a:pt x="1671" y="315799"/>
                </a:lnTo>
                <a:lnTo>
                  <a:pt x="1784" y="355511"/>
                </a:lnTo>
                <a:lnTo>
                  <a:pt x="1888" y="553523"/>
                </a:lnTo>
                <a:lnTo>
                  <a:pt x="1710" y="629291"/>
                </a:lnTo>
                <a:lnTo>
                  <a:pt x="1504" y="681539"/>
                </a:lnTo>
                <a:lnTo>
                  <a:pt x="1232" y="733786"/>
                </a:lnTo>
                <a:lnTo>
                  <a:pt x="892" y="786033"/>
                </a:lnTo>
                <a:lnTo>
                  <a:pt x="482" y="838278"/>
                </a:lnTo>
                <a:lnTo>
                  <a:pt x="0" y="890524"/>
                </a:lnTo>
                <a:lnTo>
                  <a:pt x="2203" y="924309"/>
                </a:lnTo>
                <a:lnTo>
                  <a:pt x="11960" y="946051"/>
                </a:lnTo>
                <a:lnTo>
                  <a:pt x="32789" y="957653"/>
                </a:lnTo>
                <a:lnTo>
                  <a:pt x="68211" y="961021"/>
                </a:lnTo>
                <a:lnTo>
                  <a:pt x="5439132" y="959391"/>
                </a:lnTo>
                <a:lnTo>
                  <a:pt x="5454070" y="958230"/>
                </a:lnTo>
                <a:lnTo>
                  <a:pt x="5473126" y="949229"/>
                </a:lnTo>
                <a:lnTo>
                  <a:pt x="5483055" y="930760"/>
                </a:lnTo>
                <a:lnTo>
                  <a:pt x="5485701" y="900023"/>
                </a:lnTo>
                <a:lnTo>
                  <a:pt x="5485142" y="838278"/>
                </a:lnTo>
                <a:lnTo>
                  <a:pt x="5484844" y="801028"/>
                </a:lnTo>
                <a:lnTo>
                  <a:pt x="5484509" y="751529"/>
                </a:lnTo>
                <a:lnTo>
                  <a:pt x="5484235" y="702028"/>
                </a:lnTo>
                <a:lnTo>
                  <a:pt x="5484020" y="652527"/>
                </a:lnTo>
                <a:lnTo>
                  <a:pt x="5483863" y="603026"/>
                </a:lnTo>
                <a:lnTo>
                  <a:pt x="5483761" y="553523"/>
                </a:lnTo>
                <a:lnTo>
                  <a:pt x="5483882" y="355511"/>
                </a:lnTo>
                <a:lnTo>
                  <a:pt x="5484037" y="306007"/>
                </a:lnTo>
                <a:lnTo>
                  <a:pt x="5484237" y="256504"/>
                </a:lnTo>
                <a:lnTo>
                  <a:pt x="5484483" y="207001"/>
                </a:lnTo>
                <a:lnTo>
                  <a:pt x="5484772" y="157499"/>
                </a:lnTo>
                <a:lnTo>
                  <a:pt x="5485111" y="106806"/>
                </a:lnTo>
                <a:lnTo>
                  <a:pt x="5485472" y="58496"/>
                </a:lnTo>
                <a:lnTo>
                  <a:pt x="5483226" y="30059"/>
                </a:lnTo>
                <a:lnTo>
                  <a:pt x="5474423" y="12088"/>
                </a:lnTo>
                <a:lnTo>
                  <a:pt x="5456772" y="2698"/>
                </a:lnTo>
                <a:lnTo>
                  <a:pt x="5437696" y="910"/>
                </a:lnTo>
                <a:lnTo>
                  <a:pt x="2234856" y="910"/>
                </a:lnTo>
                <a:lnTo>
                  <a:pt x="55422" y="127"/>
                </a:lnTo>
                <a:close/>
              </a:path>
              <a:path w="5485765" h="961389">
                <a:moveTo>
                  <a:pt x="5439132" y="959391"/>
                </a:moveTo>
                <a:lnTo>
                  <a:pt x="1428167" y="959391"/>
                </a:lnTo>
                <a:lnTo>
                  <a:pt x="5424043" y="960564"/>
                </a:lnTo>
                <a:lnTo>
                  <a:pt x="5439132" y="959391"/>
                </a:lnTo>
                <a:close/>
              </a:path>
              <a:path w="5485765" h="961389">
                <a:moveTo>
                  <a:pt x="5427980" y="0"/>
                </a:moveTo>
                <a:lnTo>
                  <a:pt x="2234856" y="910"/>
                </a:lnTo>
                <a:lnTo>
                  <a:pt x="5437696" y="910"/>
                </a:lnTo>
                <a:lnTo>
                  <a:pt x="5427980" y="0"/>
                </a:lnTo>
                <a:close/>
              </a:path>
            </a:pathLst>
          </a:custGeom>
          <a:solidFill>
            <a:srgbClr val="E36625"/>
          </a:solidFill>
        </p:spPr>
        <p:txBody>
          <a:bodyPr wrap="square" lIns="0" tIns="0" rIns="0" bIns="0" rtlCol="0"/>
          <a:lstStyle/>
          <a:p>
            <a:endParaRPr/>
          </a:p>
        </p:txBody>
      </p:sp>
      <p:sp>
        <p:nvSpPr>
          <p:cNvPr id="9" name="object 9"/>
          <p:cNvSpPr/>
          <p:nvPr/>
        </p:nvSpPr>
        <p:spPr>
          <a:xfrm>
            <a:off x="392753" y="1197247"/>
            <a:ext cx="5703247" cy="777240"/>
          </a:xfrm>
          <a:custGeom>
            <a:avLst/>
            <a:gdLst/>
            <a:ahLst/>
            <a:cxnLst/>
            <a:rect l="l" t="t" r="r" b="b"/>
            <a:pathLst>
              <a:path w="4194810" h="960755">
                <a:moveTo>
                  <a:pt x="4149667" y="959322"/>
                </a:moveTo>
                <a:lnTo>
                  <a:pt x="2859556" y="959322"/>
                </a:lnTo>
                <a:lnTo>
                  <a:pt x="4134230" y="960716"/>
                </a:lnTo>
                <a:lnTo>
                  <a:pt x="4149667" y="959322"/>
                </a:lnTo>
                <a:close/>
              </a:path>
              <a:path w="4194810" h="960755">
                <a:moveTo>
                  <a:pt x="51650" y="0"/>
                </a:moveTo>
                <a:lnTo>
                  <a:pt x="25318" y="2636"/>
                </a:lnTo>
                <a:lnTo>
                  <a:pt x="9666" y="11498"/>
                </a:lnTo>
                <a:lnTo>
                  <a:pt x="2189" y="27930"/>
                </a:lnTo>
                <a:lnTo>
                  <a:pt x="381" y="53276"/>
                </a:lnTo>
                <a:lnTo>
                  <a:pt x="677" y="103098"/>
                </a:lnTo>
                <a:lnTo>
                  <a:pt x="946" y="152920"/>
                </a:lnTo>
                <a:lnTo>
                  <a:pt x="1186" y="202742"/>
                </a:lnTo>
                <a:lnTo>
                  <a:pt x="1393" y="252565"/>
                </a:lnTo>
                <a:lnTo>
                  <a:pt x="1565" y="302388"/>
                </a:lnTo>
                <a:lnTo>
                  <a:pt x="1697" y="351398"/>
                </a:lnTo>
                <a:lnTo>
                  <a:pt x="1816" y="550690"/>
                </a:lnTo>
                <a:lnTo>
                  <a:pt x="1726" y="601326"/>
                </a:lnTo>
                <a:lnTo>
                  <a:pt x="1584" y="651148"/>
                </a:lnTo>
                <a:lnTo>
                  <a:pt x="1387" y="700970"/>
                </a:lnTo>
                <a:lnTo>
                  <a:pt x="1132" y="750791"/>
                </a:lnTo>
                <a:lnTo>
                  <a:pt x="818" y="800612"/>
                </a:lnTo>
                <a:lnTo>
                  <a:pt x="441" y="850432"/>
                </a:lnTo>
                <a:lnTo>
                  <a:pt x="0" y="900252"/>
                </a:lnTo>
                <a:lnTo>
                  <a:pt x="2477" y="930600"/>
                </a:lnTo>
                <a:lnTo>
                  <a:pt x="12039" y="949053"/>
                </a:lnTo>
                <a:lnTo>
                  <a:pt x="30793" y="958193"/>
                </a:lnTo>
                <a:lnTo>
                  <a:pt x="60845" y="960602"/>
                </a:lnTo>
                <a:lnTo>
                  <a:pt x="2650256" y="959349"/>
                </a:lnTo>
                <a:lnTo>
                  <a:pt x="4149667" y="959322"/>
                </a:lnTo>
                <a:lnTo>
                  <a:pt x="4164855" y="957950"/>
                </a:lnTo>
                <a:lnTo>
                  <a:pt x="4183251" y="948128"/>
                </a:lnTo>
                <a:lnTo>
                  <a:pt x="4192157" y="929280"/>
                </a:lnTo>
                <a:lnTo>
                  <a:pt x="4194314" y="899439"/>
                </a:lnTo>
                <a:lnTo>
                  <a:pt x="4193916" y="849619"/>
                </a:lnTo>
                <a:lnTo>
                  <a:pt x="4193574" y="799799"/>
                </a:lnTo>
                <a:lnTo>
                  <a:pt x="4193285" y="749978"/>
                </a:lnTo>
                <a:lnTo>
                  <a:pt x="4193048" y="700157"/>
                </a:lnTo>
                <a:lnTo>
                  <a:pt x="4192863" y="650335"/>
                </a:lnTo>
                <a:lnTo>
                  <a:pt x="4192729" y="601326"/>
                </a:lnTo>
                <a:lnTo>
                  <a:pt x="4192640" y="550690"/>
                </a:lnTo>
                <a:lnTo>
                  <a:pt x="4192748" y="351398"/>
                </a:lnTo>
                <a:lnTo>
                  <a:pt x="4192883" y="301575"/>
                </a:lnTo>
                <a:lnTo>
                  <a:pt x="4193058" y="251752"/>
                </a:lnTo>
                <a:lnTo>
                  <a:pt x="4193272" y="201929"/>
                </a:lnTo>
                <a:lnTo>
                  <a:pt x="4193524" y="152107"/>
                </a:lnTo>
                <a:lnTo>
                  <a:pt x="4193813" y="102285"/>
                </a:lnTo>
                <a:lnTo>
                  <a:pt x="4194136" y="52463"/>
                </a:lnTo>
                <a:lnTo>
                  <a:pt x="4191948" y="26631"/>
                </a:lnTo>
                <a:lnTo>
                  <a:pt x="4183727" y="10579"/>
                </a:lnTo>
                <a:lnTo>
                  <a:pt x="4167617" y="2375"/>
                </a:lnTo>
                <a:lnTo>
                  <a:pt x="4151220" y="925"/>
                </a:lnTo>
                <a:lnTo>
                  <a:pt x="2424925" y="925"/>
                </a:lnTo>
                <a:lnTo>
                  <a:pt x="51650" y="0"/>
                </a:lnTo>
                <a:close/>
              </a:path>
              <a:path w="4194810" h="960755">
                <a:moveTo>
                  <a:pt x="2650256" y="959349"/>
                </a:moveTo>
                <a:lnTo>
                  <a:pt x="1128645" y="959349"/>
                </a:lnTo>
                <a:lnTo>
                  <a:pt x="2094750" y="959421"/>
                </a:lnTo>
                <a:lnTo>
                  <a:pt x="2650256" y="959349"/>
                </a:lnTo>
                <a:close/>
              </a:path>
              <a:path w="4194810" h="960755">
                <a:moveTo>
                  <a:pt x="4141762" y="88"/>
                </a:moveTo>
                <a:lnTo>
                  <a:pt x="2424925" y="925"/>
                </a:lnTo>
                <a:lnTo>
                  <a:pt x="4151220" y="925"/>
                </a:lnTo>
                <a:lnTo>
                  <a:pt x="4141762" y="88"/>
                </a:lnTo>
                <a:close/>
              </a:path>
            </a:pathLst>
          </a:custGeom>
          <a:solidFill>
            <a:srgbClr val="305780"/>
          </a:solidFill>
        </p:spPr>
        <p:txBody>
          <a:bodyPr wrap="square" lIns="0" tIns="0" rIns="0" bIns="0" rtlCol="0"/>
          <a:lstStyle/>
          <a:p>
            <a:endParaRPr/>
          </a:p>
        </p:txBody>
      </p:sp>
      <p:sp>
        <p:nvSpPr>
          <p:cNvPr id="10" name="object 10"/>
          <p:cNvSpPr/>
          <p:nvPr/>
        </p:nvSpPr>
        <p:spPr>
          <a:xfrm>
            <a:off x="392752" y="4298198"/>
            <a:ext cx="5169847" cy="777240"/>
          </a:xfrm>
          <a:custGeom>
            <a:avLst/>
            <a:gdLst/>
            <a:ahLst/>
            <a:cxnLst/>
            <a:rect l="l" t="t" r="r" b="b"/>
            <a:pathLst>
              <a:path w="3871595" h="960120">
                <a:moveTo>
                  <a:pt x="49441" y="12"/>
                </a:moveTo>
                <a:lnTo>
                  <a:pt x="25333" y="2137"/>
                </a:lnTo>
                <a:lnTo>
                  <a:pt x="10193" y="9785"/>
                </a:lnTo>
                <a:lnTo>
                  <a:pt x="2379" y="24776"/>
                </a:lnTo>
                <a:lnTo>
                  <a:pt x="254" y="48933"/>
                </a:lnTo>
                <a:lnTo>
                  <a:pt x="547" y="99528"/>
                </a:lnTo>
                <a:lnTo>
                  <a:pt x="809" y="149680"/>
                </a:lnTo>
                <a:lnTo>
                  <a:pt x="1040" y="199833"/>
                </a:lnTo>
                <a:lnTo>
                  <a:pt x="1240" y="249986"/>
                </a:lnTo>
                <a:lnTo>
                  <a:pt x="1404" y="300139"/>
                </a:lnTo>
                <a:lnTo>
                  <a:pt x="1528" y="347890"/>
                </a:lnTo>
                <a:lnTo>
                  <a:pt x="1552" y="601063"/>
                </a:lnTo>
                <a:lnTo>
                  <a:pt x="1417" y="651217"/>
                </a:lnTo>
                <a:lnTo>
                  <a:pt x="1232" y="701370"/>
                </a:lnTo>
                <a:lnTo>
                  <a:pt x="995" y="751523"/>
                </a:lnTo>
                <a:lnTo>
                  <a:pt x="702" y="801676"/>
                </a:lnTo>
                <a:lnTo>
                  <a:pt x="352" y="851828"/>
                </a:lnTo>
                <a:lnTo>
                  <a:pt x="0" y="895959"/>
                </a:lnTo>
                <a:lnTo>
                  <a:pt x="2368" y="926941"/>
                </a:lnTo>
                <a:lnTo>
                  <a:pt x="11861" y="946637"/>
                </a:lnTo>
                <a:lnTo>
                  <a:pt x="31118" y="956986"/>
                </a:lnTo>
                <a:lnTo>
                  <a:pt x="62776" y="959929"/>
                </a:lnTo>
                <a:lnTo>
                  <a:pt x="3827316" y="958559"/>
                </a:lnTo>
                <a:lnTo>
                  <a:pt x="3841781" y="957339"/>
                </a:lnTo>
                <a:lnTo>
                  <a:pt x="3859725" y="948420"/>
                </a:lnTo>
                <a:lnTo>
                  <a:pt x="3868951" y="930723"/>
                </a:lnTo>
                <a:lnTo>
                  <a:pt x="3871404" y="901979"/>
                </a:lnTo>
                <a:lnTo>
                  <a:pt x="3870989" y="846137"/>
                </a:lnTo>
                <a:lnTo>
                  <a:pt x="3870673" y="796315"/>
                </a:lnTo>
                <a:lnTo>
                  <a:pt x="3870407" y="746492"/>
                </a:lnTo>
                <a:lnTo>
                  <a:pt x="3870192" y="696668"/>
                </a:lnTo>
                <a:lnTo>
                  <a:pt x="3870036" y="651217"/>
                </a:lnTo>
                <a:lnTo>
                  <a:pt x="3869910" y="601063"/>
                </a:lnTo>
                <a:lnTo>
                  <a:pt x="3869935" y="347890"/>
                </a:lnTo>
                <a:lnTo>
                  <a:pt x="3870057" y="298064"/>
                </a:lnTo>
                <a:lnTo>
                  <a:pt x="3870213" y="248237"/>
                </a:lnTo>
                <a:lnTo>
                  <a:pt x="3870403" y="198411"/>
                </a:lnTo>
                <a:lnTo>
                  <a:pt x="3870624" y="148585"/>
                </a:lnTo>
                <a:lnTo>
                  <a:pt x="3870874" y="98759"/>
                </a:lnTo>
                <a:lnTo>
                  <a:pt x="3871150" y="49377"/>
                </a:lnTo>
                <a:lnTo>
                  <a:pt x="3869114" y="25272"/>
                </a:lnTo>
                <a:lnTo>
                  <a:pt x="3861465" y="10110"/>
                </a:lnTo>
                <a:lnTo>
                  <a:pt x="3846402" y="2237"/>
                </a:lnTo>
                <a:lnTo>
                  <a:pt x="3830371" y="759"/>
                </a:lnTo>
                <a:lnTo>
                  <a:pt x="2343638" y="759"/>
                </a:lnTo>
                <a:lnTo>
                  <a:pt x="49441" y="12"/>
                </a:lnTo>
                <a:close/>
              </a:path>
              <a:path w="3871595" h="960120">
                <a:moveTo>
                  <a:pt x="3826756" y="958606"/>
                </a:moveTo>
                <a:lnTo>
                  <a:pt x="2848803" y="958606"/>
                </a:lnTo>
                <a:lnTo>
                  <a:pt x="3813175" y="959751"/>
                </a:lnTo>
                <a:lnTo>
                  <a:pt x="3826756" y="958606"/>
                </a:lnTo>
                <a:close/>
              </a:path>
              <a:path w="3871595" h="960120">
                <a:moveTo>
                  <a:pt x="3827316" y="958559"/>
                </a:moveTo>
                <a:lnTo>
                  <a:pt x="1074885" y="958559"/>
                </a:lnTo>
                <a:lnTo>
                  <a:pt x="1935187" y="958672"/>
                </a:lnTo>
                <a:lnTo>
                  <a:pt x="3826756" y="958606"/>
                </a:lnTo>
                <a:lnTo>
                  <a:pt x="3827316" y="958559"/>
                </a:lnTo>
                <a:close/>
              </a:path>
              <a:path w="3871595" h="960120">
                <a:moveTo>
                  <a:pt x="3822128" y="0"/>
                </a:moveTo>
                <a:lnTo>
                  <a:pt x="2343638" y="759"/>
                </a:lnTo>
                <a:lnTo>
                  <a:pt x="3830371" y="759"/>
                </a:lnTo>
                <a:lnTo>
                  <a:pt x="3822128" y="0"/>
                </a:lnTo>
                <a:close/>
              </a:path>
            </a:pathLst>
          </a:custGeom>
          <a:solidFill>
            <a:srgbClr val="458D41"/>
          </a:solidFill>
        </p:spPr>
        <p:txBody>
          <a:bodyPr wrap="square" lIns="0" tIns="0" rIns="0" bIns="0" rtlCol="0"/>
          <a:lstStyle/>
          <a:p>
            <a:endParaRPr/>
          </a:p>
        </p:txBody>
      </p:sp>
      <p:sp>
        <p:nvSpPr>
          <p:cNvPr id="13" name="object 3"/>
          <p:cNvSpPr txBox="1"/>
          <p:nvPr/>
        </p:nvSpPr>
        <p:spPr>
          <a:xfrm>
            <a:off x="6239828" y="1381324"/>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20.8%</a:t>
            </a:r>
            <a:r>
              <a:rPr sz="2550" b="1" spc="-50" dirty="0">
                <a:solidFill>
                  <a:srgbClr val="003D69"/>
                </a:solidFill>
                <a:latin typeface="Noto Sans"/>
                <a:cs typeface="Noto Sans"/>
              </a:rPr>
              <a:t> </a:t>
            </a:r>
            <a:r>
              <a:rPr sz="2550" spc="5" dirty="0">
                <a:solidFill>
                  <a:srgbClr val="808285"/>
                </a:solidFill>
                <a:latin typeface="Noto Sans"/>
                <a:cs typeface="Noto Sans"/>
              </a:rPr>
              <a:t>- </a:t>
            </a:r>
            <a:r>
              <a:rPr lang="en-US" sz="2550" spc="10" dirty="0">
                <a:solidFill>
                  <a:srgbClr val="808285"/>
                </a:solidFill>
                <a:latin typeface="Noto Sans"/>
                <a:cs typeface="Noto Sans"/>
              </a:rPr>
              <a:t>Black</a:t>
            </a:r>
            <a:endParaRPr sz="2550" dirty="0">
              <a:latin typeface="Noto Sans"/>
              <a:cs typeface="Noto Sans"/>
            </a:endParaRPr>
          </a:p>
        </p:txBody>
      </p:sp>
      <p:sp>
        <p:nvSpPr>
          <p:cNvPr id="14" name="object 3"/>
          <p:cNvSpPr txBox="1"/>
          <p:nvPr/>
        </p:nvSpPr>
        <p:spPr>
          <a:xfrm>
            <a:off x="3305734" y="2404213"/>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10.1% </a:t>
            </a:r>
            <a:r>
              <a:rPr sz="2550" spc="5" dirty="0">
                <a:solidFill>
                  <a:srgbClr val="808285"/>
                </a:solidFill>
                <a:latin typeface="Noto Sans"/>
                <a:cs typeface="Noto Sans"/>
              </a:rPr>
              <a:t>- </a:t>
            </a:r>
            <a:r>
              <a:rPr lang="en-US" sz="2550" spc="10" dirty="0">
                <a:solidFill>
                  <a:srgbClr val="808285"/>
                </a:solidFill>
                <a:latin typeface="Noto Sans"/>
                <a:cs typeface="Noto Sans"/>
              </a:rPr>
              <a:t>Asian</a:t>
            </a:r>
            <a:endParaRPr sz="2550" dirty="0">
              <a:latin typeface="Noto Sans"/>
              <a:cs typeface="Noto Sans"/>
            </a:endParaRPr>
          </a:p>
        </p:txBody>
      </p:sp>
      <p:sp>
        <p:nvSpPr>
          <p:cNvPr id="15" name="object 3"/>
          <p:cNvSpPr txBox="1"/>
          <p:nvPr/>
        </p:nvSpPr>
        <p:spPr>
          <a:xfrm>
            <a:off x="7172509" y="3414649"/>
            <a:ext cx="3062410"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25.4%</a:t>
            </a:r>
            <a:r>
              <a:rPr sz="2550" b="1" spc="-50" dirty="0">
                <a:solidFill>
                  <a:srgbClr val="003D69"/>
                </a:solidFill>
                <a:latin typeface="Noto Sans"/>
                <a:cs typeface="Noto Sans"/>
              </a:rPr>
              <a:t> </a:t>
            </a:r>
            <a:r>
              <a:rPr sz="2550" spc="5" dirty="0">
                <a:solidFill>
                  <a:srgbClr val="808285"/>
                </a:solidFill>
                <a:latin typeface="Noto Sans"/>
                <a:cs typeface="Noto Sans"/>
              </a:rPr>
              <a:t>- </a:t>
            </a:r>
            <a:r>
              <a:rPr lang="en-US" sz="2550" spc="10" dirty="0">
                <a:solidFill>
                  <a:srgbClr val="808285"/>
                </a:solidFill>
                <a:latin typeface="Noto Sans"/>
                <a:cs typeface="Noto Sans"/>
              </a:rPr>
              <a:t>Am. Indian*</a:t>
            </a:r>
            <a:endParaRPr sz="2550" dirty="0">
              <a:latin typeface="Noto Sans"/>
              <a:cs typeface="Noto Sans"/>
            </a:endParaRPr>
          </a:p>
        </p:txBody>
      </p:sp>
      <p:sp>
        <p:nvSpPr>
          <p:cNvPr id="16" name="object 3"/>
          <p:cNvSpPr txBox="1"/>
          <p:nvPr/>
        </p:nvSpPr>
        <p:spPr>
          <a:xfrm>
            <a:off x="5668804" y="4482275"/>
            <a:ext cx="4267200"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17.6% </a:t>
            </a:r>
            <a:r>
              <a:rPr sz="2550" spc="5" dirty="0">
                <a:solidFill>
                  <a:srgbClr val="808285"/>
                </a:solidFill>
                <a:latin typeface="Noto Sans"/>
                <a:cs typeface="Noto Sans"/>
              </a:rPr>
              <a:t>- </a:t>
            </a:r>
            <a:r>
              <a:rPr lang="en-US" sz="2550" spc="10" dirty="0">
                <a:solidFill>
                  <a:srgbClr val="808285"/>
                </a:solidFill>
                <a:latin typeface="Noto Sans"/>
                <a:cs typeface="Noto Sans"/>
              </a:rPr>
              <a:t>Hispanic</a:t>
            </a:r>
            <a:endParaRPr sz="2550" dirty="0">
              <a:latin typeface="Noto Sans"/>
              <a:cs typeface="Noto Sans"/>
            </a:endParaRPr>
          </a:p>
        </p:txBody>
      </p:sp>
      <p:sp>
        <p:nvSpPr>
          <p:cNvPr id="17" name="TextBox 16">
            <a:extLst>
              <a:ext uri="{FF2B5EF4-FFF2-40B4-BE49-F238E27FC236}">
                <a16:creationId xmlns:a16="http://schemas.microsoft.com/office/drawing/2014/main" id="{FCC0CB39-3636-8149-A0BB-D5CC03935250}"/>
              </a:ext>
            </a:extLst>
          </p:cNvPr>
          <p:cNvSpPr txBox="1"/>
          <p:nvPr/>
        </p:nvSpPr>
        <p:spPr>
          <a:xfrm>
            <a:off x="5492319" y="6527824"/>
            <a:ext cx="5094170" cy="261610"/>
          </a:xfrm>
          <a:prstGeom prst="rect">
            <a:avLst/>
          </a:prstGeom>
          <a:noFill/>
        </p:spPr>
        <p:txBody>
          <a:bodyPr wrap="square" rtlCol="0">
            <a:spAutoFit/>
          </a:bodyPr>
          <a:lstStyle/>
          <a:p>
            <a:pPr lvl="0" eaLnBrk="0" fontAlgn="base" hangingPunct="0">
              <a:spcBef>
                <a:spcPct val="0"/>
              </a:spcBef>
              <a:spcAft>
                <a:spcPct val="0"/>
              </a:spcAft>
              <a:defRPr/>
            </a:pPr>
            <a:r>
              <a:rPr lang="en-US" altLang="en-US" sz="1100" dirty="0">
                <a:solidFill>
                  <a:srgbClr val="024D77"/>
                </a:solidFill>
                <a:latin typeface="Times New Roman" pitchFamily="18" charset="0"/>
                <a:ea typeface="MS PGothic" pitchFamily="34" charset="-128"/>
                <a:cs typeface="Times New Roman" pitchFamily="18" charset="0"/>
              </a:rPr>
              <a:t>U.S. Census Bureau, </a:t>
            </a:r>
            <a:r>
              <a:rPr lang="en-US" altLang="zh-CN" sz="1100" dirty="0" err="1">
                <a:solidFill>
                  <a:srgbClr val="024D77"/>
                </a:solidFill>
                <a:latin typeface="Times New Roman" pitchFamily="18" charset="0"/>
                <a:ea typeface="MS PGothic" pitchFamily="34" charset="-128"/>
                <a:cs typeface="Times New Roman" pitchFamily="18" charset="0"/>
              </a:rPr>
              <a:t>Semega</a:t>
            </a:r>
            <a:r>
              <a:rPr lang="en-US" altLang="zh-CN" sz="1100" dirty="0">
                <a:solidFill>
                  <a:srgbClr val="024D77"/>
                </a:solidFill>
                <a:latin typeface="Times New Roman" pitchFamily="18" charset="0"/>
                <a:ea typeface="MS PGothic" pitchFamily="34" charset="-128"/>
                <a:cs typeface="Times New Roman" pitchFamily="18" charset="0"/>
              </a:rPr>
              <a:t> et al.,</a:t>
            </a:r>
            <a:r>
              <a:rPr lang="en-US" altLang="en-US" sz="1100" dirty="0">
                <a:solidFill>
                  <a:srgbClr val="024D77"/>
                </a:solidFill>
                <a:latin typeface="Times New Roman" pitchFamily="18" charset="0"/>
                <a:ea typeface="MS PGothic" pitchFamily="34" charset="-128"/>
                <a:cs typeface="Times New Roman" pitchFamily="18" charset="0"/>
              </a:rPr>
              <a:t> 2019; *For 2017; US Census Bureau, ACS, 2017</a:t>
            </a:r>
            <a:endParaRPr lang="en-US" altLang="en-US" sz="1100" dirty="0">
              <a:solidFill>
                <a:srgbClr val="024D77"/>
              </a:solidFill>
              <a:latin typeface="Arial" charset="0"/>
              <a:ea typeface="MS PGothic" pitchFamily="34" charset="-128"/>
              <a:cs typeface="Times New Roman" pitchFamily="18" charset="0"/>
            </a:endParaRPr>
          </a:p>
        </p:txBody>
      </p:sp>
      <p:sp>
        <p:nvSpPr>
          <p:cNvPr id="18" name="object 10">
            <a:extLst>
              <a:ext uri="{FF2B5EF4-FFF2-40B4-BE49-F238E27FC236}">
                <a16:creationId xmlns:a16="http://schemas.microsoft.com/office/drawing/2014/main" id="{79163592-2879-E14F-9D81-9BA3C1A7380A}"/>
              </a:ext>
            </a:extLst>
          </p:cNvPr>
          <p:cNvSpPr/>
          <p:nvPr/>
        </p:nvSpPr>
        <p:spPr>
          <a:xfrm>
            <a:off x="378800" y="5341553"/>
            <a:ext cx="2059600" cy="777240"/>
          </a:xfrm>
          <a:custGeom>
            <a:avLst/>
            <a:gdLst/>
            <a:ahLst/>
            <a:cxnLst/>
            <a:rect l="l" t="t" r="r" b="b"/>
            <a:pathLst>
              <a:path w="3871595" h="960120">
                <a:moveTo>
                  <a:pt x="49441" y="12"/>
                </a:moveTo>
                <a:lnTo>
                  <a:pt x="25333" y="2137"/>
                </a:lnTo>
                <a:lnTo>
                  <a:pt x="10193" y="9785"/>
                </a:lnTo>
                <a:lnTo>
                  <a:pt x="2379" y="24776"/>
                </a:lnTo>
                <a:lnTo>
                  <a:pt x="254" y="48933"/>
                </a:lnTo>
                <a:lnTo>
                  <a:pt x="547" y="99528"/>
                </a:lnTo>
                <a:lnTo>
                  <a:pt x="809" y="149680"/>
                </a:lnTo>
                <a:lnTo>
                  <a:pt x="1040" y="199833"/>
                </a:lnTo>
                <a:lnTo>
                  <a:pt x="1240" y="249986"/>
                </a:lnTo>
                <a:lnTo>
                  <a:pt x="1404" y="300139"/>
                </a:lnTo>
                <a:lnTo>
                  <a:pt x="1528" y="347890"/>
                </a:lnTo>
                <a:lnTo>
                  <a:pt x="1552" y="601063"/>
                </a:lnTo>
                <a:lnTo>
                  <a:pt x="1417" y="651217"/>
                </a:lnTo>
                <a:lnTo>
                  <a:pt x="1232" y="701370"/>
                </a:lnTo>
                <a:lnTo>
                  <a:pt x="995" y="751523"/>
                </a:lnTo>
                <a:lnTo>
                  <a:pt x="702" y="801676"/>
                </a:lnTo>
                <a:lnTo>
                  <a:pt x="352" y="851828"/>
                </a:lnTo>
                <a:lnTo>
                  <a:pt x="0" y="895959"/>
                </a:lnTo>
                <a:lnTo>
                  <a:pt x="2368" y="926941"/>
                </a:lnTo>
                <a:lnTo>
                  <a:pt x="11861" y="946637"/>
                </a:lnTo>
                <a:lnTo>
                  <a:pt x="31118" y="956986"/>
                </a:lnTo>
                <a:lnTo>
                  <a:pt x="62776" y="959929"/>
                </a:lnTo>
                <a:lnTo>
                  <a:pt x="3827316" y="958559"/>
                </a:lnTo>
                <a:lnTo>
                  <a:pt x="3841781" y="957339"/>
                </a:lnTo>
                <a:lnTo>
                  <a:pt x="3859725" y="948420"/>
                </a:lnTo>
                <a:lnTo>
                  <a:pt x="3868951" y="930723"/>
                </a:lnTo>
                <a:lnTo>
                  <a:pt x="3871404" y="901979"/>
                </a:lnTo>
                <a:lnTo>
                  <a:pt x="3870989" y="846137"/>
                </a:lnTo>
                <a:lnTo>
                  <a:pt x="3870673" y="796315"/>
                </a:lnTo>
                <a:lnTo>
                  <a:pt x="3870407" y="746492"/>
                </a:lnTo>
                <a:lnTo>
                  <a:pt x="3870192" y="696668"/>
                </a:lnTo>
                <a:lnTo>
                  <a:pt x="3870036" y="651217"/>
                </a:lnTo>
                <a:lnTo>
                  <a:pt x="3869910" y="601063"/>
                </a:lnTo>
                <a:lnTo>
                  <a:pt x="3869935" y="347890"/>
                </a:lnTo>
                <a:lnTo>
                  <a:pt x="3870057" y="298064"/>
                </a:lnTo>
                <a:lnTo>
                  <a:pt x="3870213" y="248237"/>
                </a:lnTo>
                <a:lnTo>
                  <a:pt x="3870403" y="198411"/>
                </a:lnTo>
                <a:lnTo>
                  <a:pt x="3870624" y="148585"/>
                </a:lnTo>
                <a:lnTo>
                  <a:pt x="3870874" y="98759"/>
                </a:lnTo>
                <a:lnTo>
                  <a:pt x="3871150" y="49377"/>
                </a:lnTo>
                <a:lnTo>
                  <a:pt x="3869114" y="25272"/>
                </a:lnTo>
                <a:lnTo>
                  <a:pt x="3861465" y="10110"/>
                </a:lnTo>
                <a:lnTo>
                  <a:pt x="3846402" y="2237"/>
                </a:lnTo>
                <a:lnTo>
                  <a:pt x="3830371" y="759"/>
                </a:lnTo>
                <a:lnTo>
                  <a:pt x="2343638" y="759"/>
                </a:lnTo>
                <a:lnTo>
                  <a:pt x="49441" y="12"/>
                </a:lnTo>
                <a:close/>
              </a:path>
              <a:path w="3871595" h="960120">
                <a:moveTo>
                  <a:pt x="3826756" y="958606"/>
                </a:moveTo>
                <a:lnTo>
                  <a:pt x="2848803" y="958606"/>
                </a:lnTo>
                <a:lnTo>
                  <a:pt x="3813175" y="959751"/>
                </a:lnTo>
                <a:lnTo>
                  <a:pt x="3826756" y="958606"/>
                </a:lnTo>
                <a:close/>
              </a:path>
              <a:path w="3871595" h="960120">
                <a:moveTo>
                  <a:pt x="3827316" y="958559"/>
                </a:moveTo>
                <a:lnTo>
                  <a:pt x="1074885" y="958559"/>
                </a:lnTo>
                <a:lnTo>
                  <a:pt x="1935187" y="958672"/>
                </a:lnTo>
                <a:lnTo>
                  <a:pt x="3826756" y="958606"/>
                </a:lnTo>
                <a:lnTo>
                  <a:pt x="3827316" y="958559"/>
                </a:lnTo>
                <a:close/>
              </a:path>
              <a:path w="3871595" h="960120">
                <a:moveTo>
                  <a:pt x="3822128" y="0"/>
                </a:moveTo>
                <a:lnTo>
                  <a:pt x="2343638" y="759"/>
                </a:lnTo>
                <a:lnTo>
                  <a:pt x="3830371" y="759"/>
                </a:lnTo>
                <a:lnTo>
                  <a:pt x="3822128" y="0"/>
                </a:lnTo>
                <a:close/>
              </a:path>
            </a:pathLst>
          </a:custGeom>
          <a:solidFill>
            <a:srgbClr val="0070C0"/>
          </a:solidFill>
        </p:spPr>
        <p:txBody>
          <a:bodyPr wrap="square" lIns="0" tIns="0" rIns="0" bIns="0" rtlCol="0"/>
          <a:lstStyle/>
          <a:p>
            <a:endParaRPr/>
          </a:p>
        </p:txBody>
      </p:sp>
      <p:sp>
        <p:nvSpPr>
          <p:cNvPr id="19" name="object 3">
            <a:extLst>
              <a:ext uri="{FF2B5EF4-FFF2-40B4-BE49-F238E27FC236}">
                <a16:creationId xmlns:a16="http://schemas.microsoft.com/office/drawing/2014/main" id="{28D55BE4-18B4-2941-8B24-AD108676F1AB}"/>
              </a:ext>
            </a:extLst>
          </p:cNvPr>
          <p:cNvSpPr txBox="1"/>
          <p:nvPr/>
        </p:nvSpPr>
        <p:spPr>
          <a:xfrm>
            <a:off x="2492434" y="5525630"/>
            <a:ext cx="4267200"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8.1% </a:t>
            </a:r>
            <a:r>
              <a:rPr sz="2550" spc="5" dirty="0">
                <a:solidFill>
                  <a:srgbClr val="808285"/>
                </a:solidFill>
                <a:latin typeface="Noto Sans"/>
                <a:cs typeface="Noto Sans"/>
              </a:rPr>
              <a:t>- </a:t>
            </a:r>
            <a:r>
              <a:rPr lang="en-US" sz="2550" spc="10" dirty="0">
                <a:solidFill>
                  <a:srgbClr val="808285"/>
                </a:solidFill>
                <a:latin typeface="Noto Sans"/>
                <a:cs typeface="Noto Sans"/>
              </a:rPr>
              <a:t>White</a:t>
            </a:r>
            <a:endParaRPr sz="2550" dirty="0">
              <a:latin typeface="Noto Sans"/>
              <a:cs typeface="Noto Sans"/>
            </a:endParaRPr>
          </a:p>
        </p:txBody>
      </p:sp>
    </p:spTree>
    <p:extLst>
      <p:ext uri="{BB962C8B-B14F-4D97-AF65-F5344CB8AC3E}">
        <p14:creationId xmlns:p14="http://schemas.microsoft.com/office/powerpoint/2010/main" val="70234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753" y="383341"/>
            <a:ext cx="9056047" cy="409086"/>
          </a:xfrm>
          <a:prstGeom prst="rect">
            <a:avLst/>
          </a:prstGeom>
        </p:spPr>
        <p:txBody>
          <a:bodyPr vert="horz" wrap="square" lIns="0" tIns="16510" rIns="0" bIns="0" rtlCol="0">
            <a:spAutoFit/>
          </a:bodyPr>
          <a:lstStyle/>
          <a:p>
            <a:pPr marL="12700">
              <a:lnSpc>
                <a:spcPct val="100000"/>
              </a:lnSpc>
              <a:spcBef>
                <a:spcPts val="130"/>
              </a:spcBef>
              <a:tabLst>
                <a:tab pos="1261110" algn="l"/>
              </a:tabLst>
            </a:pPr>
            <a:r>
              <a:rPr lang="en-US" sz="2550" b="0" spc="335" dirty="0">
                <a:solidFill>
                  <a:srgbClr val="808285"/>
                </a:solidFill>
                <a:latin typeface="Noto Sans"/>
                <a:cs typeface="Noto Sans"/>
              </a:rPr>
              <a:t>POVERTY AND RACE, 2018 (IN MILLIONS)</a:t>
            </a:r>
            <a:endParaRPr sz="2550" dirty="0">
              <a:latin typeface="Noto Sans"/>
              <a:cs typeface="Noto Sans"/>
            </a:endParaRPr>
          </a:p>
        </p:txBody>
      </p:sp>
      <p:sp>
        <p:nvSpPr>
          <p:cNvPr id="3" name="object 3"/>
          <p:cNvSpPr/>
          <p:nvPr/>
        </p:nvSpPr>
        <p:spPr>
          <a:xfrm>
            <a:off x="10567034" y="0"/>
            <a:ext cx="1621918"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7"/>
          <p:cNvSpPr/>
          <p:nvPr/>
        </p:nvSpPr>
        <p:spPr>
          <a:xfrm>
            <a:off x="378800" y="2220136"/>
            <a:ext cx="916600" cy="777240"/>
          </a:xfrm>
          <a:custGeom>
            <a:avLst/>
            <a:gdLst/>
            <a:ahLst/>
            <a:cxnLst/>
            <a:rect l="l" t="t" r="r" b="b"/>
            <a:pathLst>
              <a:path w="6454140" h="960754">
                <a:moveTo>
                  <a:pt x="53441" y="0"/>
                </a:moveTo>
                <a:lnTo>
                  <a:pt x="25140" y="3266"/>
                </a:lnTo>
                <a:lnTo>
                  <a:pt x="9166" y="13492"/>
                </a:lnTo>
                <a:lnTo>
                  <a:pt x="2131" y="31259"/>
                </a:lnTo>
                <a:lnTo>
                  <a:pt x="647" y="57150"/>
                </a:lnTo>
                <a:lnTo>
                  <a:pt x="1137" y="156623"/>
                </a:lnTo>
                <a:lnTo>
                  <a:pt x="1547" y="256250"/>
                </a:lnTo>
                <a:lnTo>
                  <a:pt x="1712" y="306064"/>
                </a:lnTo>
                <a:lnTo>
                  <a:pt x="1844" y="355878"/>
                </a:lnTo>
                <a:lnTo>
                  <a:pt x="1967" y="552020"/>
                </a:lnTo>
                <a:lnTo>
                  <a:pt x="1868" y="604948"/>
                </a:lnTo>
                <a:lnTo>
                  <a:pt x="1715" y="654761"/>
                </a:lnTo>
                <a:lnTo>
                  <a:pt x="1501" y="704574"/>
                </a:lnTo>
                <a:lnTo>
                  <a:pt x="1220" y="754387"/>
                </a:lnTo>
                <a:lnTo>
                  <a:pt x="868" y="804199"/>
                </a:lnTo>
                <a:lnTo>
                  <a:pt x="442" y="854010"/>
                </a:lnTo>
                <a:lnTo>
                  <a:pt x="0" y="898410"/>
                </a:lnTo>
                <a:lnTo>
                  <a:pt x="3049" y="930556"/>
                </a:lnTo>
                <a:lnTo>
                  <a:pt x="13954" y="949463"/>
                </a:lnTo>
                <a:lnTo>
                  <a:pt x="34064" y="958394"/>
                </a:lnTo>
                <a:lnTo>
                  <a:pt x="64731" y="960615"/>
                </a:lnTo>
                <a:lnTo>
                  <a:pt x="6406728" y="959599"/>
                </a:lnTo>
                <a:lnTo>
                  <a:pt x="6421864" y="958500"/>
                </a:lnTo>
                <a:lnTo>
                  <a:pt x="6440435" y="950339"/>
                </a:lnTo>
                <a:lnTo>
                  <a:pt x="6450621" y="933098"/>
                </a:lnTo>
                <a:lnTo>
                  <a:pt x="6453555" y="903820"/>
                </a:lnTo>
                <a:lnTo>
                  <a:pt x="6453127" y="848929"/>
                </a:lnTo>
                <a:lnTo>
                  <a:pt x="6452798" y="799446"/>
                </a:lnTo>
                <a:lnTo>
                  <a:pt x="6452523" y="749963"/>
                </a:lnTo>
                <a:lnTo>
                  <a:pt x="6452300" y="700478"/>
                </a:lnTo>
                <a:lnTo>
                  <a:pt x="6452128" y="650993"/>
                </a:lnTo>
                <a:lnTo>
                  <a:pt x="6452004" y="601507"/>
                </a:lnTo>
                <a:lnTo>
                  <a:pt x="6452034" y="354070"/>
                </a:lnTo>
                <a:lnTo>
                  <a:pt x="6452155" y="304583"/>
                </a:lnTo>
                <a:lnTo>
                  <a:pt x="6452310" y="255095"/>
                </a:lnTo>
                <a:lnTo>
                  <a:pt x="6452493" y="206436"/>
                </a:lnTo>
                <a:lnTo>
                  <a:pt x="6452713" y="156121"/>
                </a:lnTo>
                <a:lnTo>
                  <a:pt x="6452955" y="106810"/>
                </a:lnTo>
                <a:lnTo>
                  <a:pt x="6453225" y="56997"/>
                </a:lnTo>
                <a:lnTo>
                  <a:pt x="6451431" y="30599"/>
                </a:lnTo>
                <a:lnTo>
                  <a:pt x="6443768" y="12966"/>
                </a:lnTo>
                <a:lnTo>
                  <a:pt x="6427331" y="3115"/>
                </a:lnTo>
                <a:lnTo>
                  <a:pt x="6407644" y="978"/>
                </a:lnTo>
                <a:lnTo>
                  <a:pt x="2591745" y="978"/>
                </a:lnTo>
                <a:lnTo>
                  <a:pt x="53441" y="0"/>
                </a:lnTo>
                <a:close/>
              </a:path>
              <a:path w="6454140" h="960754">
                <a:moveTo>
                  <a:pt x="6406728" y="959599"/>
                </a:moveTo>
                <a:lnTo>
                  <a:pt x="3229254" y="959599"/>
                </a:lnTo>
                <a:lnTo>
                  <a:pt x="6393776" y="960539"/>
                </a:lnTo>
                <a:lnTo>
                  <a:pt x="6406728" y="959599"/>
                </a:lnTo>
                <a:close/>
              </a:path>
              <a:path w="6454140" h="960754">
                <a:moveTo>
                  <a:pt x="6399212" y="63"/>
                </a:moveTo>
                <a:lnTo>
                  <a:pt x="2591745" y="978"/>
                </a:lnTo>
                <a:lnTo>
                  <a:pt x="6407644" y="978"/>
                </a:lnTo>
                <a:lnTo>
                  <a:pt x="6399212" y="63"/>
                </a:lnTo>
                <a:close/>
              </a:path>
            </a:pathLst>
          </a:custGeom>
          <a:solidFill>
            <a:srgbClr val="3D8291"/>
          </a:solidFill>
        </p:spPr>
        <p:txBody>
          <a:bodyPr wrap="square" lIns="0" tIns="0" rIns="0" bIns="0" rtlCol="0"/>
          <a:lstStyle/>
          <a:p>
            <a:endParaRPr/>
          </a:p>
        </p:txBody>
      </p:sp>
      <p:sp>
        <p:nvSpPr>
          <p:cNvPr id="8" name="object 8"/>
          <p:cNvSpPr/>
          <p:nvPr/>
        </p:nvSpPr>
        <p:spPr>
          <a:xfrm>
            <a:off x="378800" y="3259167"/>
            <a:ext cx="383200" cy="777240"/>
          </a:xfrm>
          <a:custGeom>
            <a:avLst/>
            <a:gdLst/>
            <a:ahLst/>
            <a:cxnLst/>
            <a:rect l="l" t="t" r="r" b="b"/>
            <a:pathLst>
              <a:path w="5485765" h="961389">
                <a:moveTo>
                  <a:pt x="55422" y="127"/>
                </a:moveTo>
                <a:lnTo>
                  <a:pt x="28595" y="2366"/>
                </a:lnTo>
                <a:lnTo>
                  <a:pt x="11542" y="10655"/>
                </a:lnTo>
                <a:lnTo>
                  <a:pt x="2621" y="27287"/>
                </a:lnTo>
                <a:lnTo>
                  <a:pt x="190" y="54559"/>
                </a:lnTo>
                <a:lnTo>
                  <a:pt x="586" y="107997"/>
                </a:lnTo>
                <a:lnTo>
                  <a:pt x="923" y="159054"/>
                </a:lnTo>
                <a:lnTo>
                  <a:pt x="1221" y="211302"/>
                </a:lnTo>
                <a:lnTo>
                  <a:pt x="1471" y="263550"/>
                </a:lnTo>
                <a:lnTo>
                  <a:pt x="1671" y="315799"/>
                </a:lnTo>
                <a:lnTo>
                  <a:pt x="1784" y="355511"/>
                </a:lnTo>
                <a:lnTo>
                  <a:pt x="1888" y="553523"/>
                </a:lnTo>
                <a:lnTo>
                  <a:pt x="1710" y="629291"/>
                </a:lnTo>
                <a:lnTo>
                  <a:pt x="1504" y="681539"/>
                </a:lnTo>
                <a:lnTo>
                  <a:pt x="1232" y="733786"/>
                </a:lnTo>
                <a:lnTo>
                  <a:pt x="892" y="786033"/>
                </a:lnTo>
                <a:lnTo>
                  <a:pt x="482" y="838278"/>
                </a:lnTo>
                <a:lnTo>
                  <a:pt x="0" y="890524"/>
                </a:lnTo>
                <a:lnTo>
                  <a:pt x="2203" y="924309"/>
                </a:lnTo>
                <a:lnTo>
                  <a:pt x="11960" y="946051"/>
                </a:lnTo>
                <a:lnTo>
                  <a:pt x="32789" y="957653"/>
                </a:lnTo>
                <a:lnTo>
                  <a:pt x="68211" y="961021"/>
                </a:lnTo>
                <a:lnTo>
                  <a:pt x="5439132" y="959391"/>
                </a:lnTo>
                <a:lnTo>
                  <a:pt x="5454070" y="958230"/>
                </a:lnTo>
                <a:lnTo>
                  <a:pt x="5473126" y="949229"/>
                </a:lnTo>
                <a:lnTo>
                  <a:pt x="5483055" y="930760"/>
                </a:lnTo>
                <a:lnTo>
                  <a:pt x="5485701" y="900023"/>
                </a:lnTo>
                <a:lnTo>
                  <a:pt x="5485142" y="838278"/>
                </a:lnTo>
                <a:lnTo>
                  <a:pt x="5484844" y="801028"/>
                </a:lnTo>
                <a:lnTo>
                  <a:pt x="5484509" y="751529"/>
                </a:lnTo>
                <a:lnTo>
                  <a:pt x="5484235" y="702028"/>
                </a:lnTo>
                <a:lnTo>
                  <a:pt x="5484020" y="652527"/>
                </a:lnTo>
                <a:lnTo>
                  <a:pt x="5483863" y="603026"/>
                </a:lnTo>
                <a:lnTo>
                  <a:pt x="5483761" y="553523"/>
                </a:lnTo>
                <a:lnTo>
                  <a:pt x="5483882" y="355511"/>
                </a:lnTo>
                <a:lnTo>
                  <a:pt x="5484037" y="306007"/>
                </a:lnTo>
                <a:lnTo>
                  <a:pt x="5484237" y="256504"/>
                </a:lnTo>
                <a:lnTo>
                  <a:pt x="5484483" y="207001"/>
                </a:lnTo>
                <a:lnTo>
                  <a:pt x="5484772" y="157499"/>
                </a:lnTo>
                <a:lnTo>
                  <a:pt x="5485111" y="106806"/>
                </a:lnTo>
                <a:lnTo>
                  <a:pt x="5485472" y="58496"/>
                </a:lnTo>
                <a:lnTo>
                  <a:pt x="5483226" y="30059"/>
                </a:lnTo>
                <a:lnTo>
                  <a:pt x="5474423" y="12088"/>
                </a:lnTo>
                <a:lnTo>
                  <a:pt x="5456772" y="2698"/>
                </a:lnTo>
                <a:lnTo>
                  <a:pt x="5437696" y="910"/>
                </a:lnTo>
                <a:lnTo>
                  <a:pt x="2234856" y="910"/>
                </a:lnTo>
                <a:lnTo>
                  <a:pt x="55422" y="127"/>
                </a:lnTo>
                <a:close/>
              </a:path>
              <a:path w="5485765" h="961389">
                <a:moveTo>
                  <a:pt x="5439132" y="959391"/>
                </a:moveTo>
                <a:lnTo>
                  <a:pt x="1428167" y="959391"/>
                </a:lnTo>
                <a:lnTo>
                  <a:pt x="5424043" y="960564"/>
                </a:lnTo>
                <a:lnTo>
                  <a:pt x="5439132" y="959391"/>
                </a:lnTo>
                <a:close/>
              </a:path>
              <a:path w="5485765" h="961389">
                <a:moveTo>
                  <a:pt x="5427980" y="0"/>
                </a:moveTo>
                <a:lnTo>
                  <a:pt x="2234856" y="910"/>
                </a:lnTo>
                <a:lnTo>
                  <a:pt x="5437696" y="910"/>
                </a:lnTo>
                <a:lnTo>
                  <a:pt x="5427980" y="0"/>
                </a:lnTo>
                <a:close/>
              </a:path>
            </a:pathLst>
          </a:custGeom>
          <a:solidFill>
            <a:srgbClr val="E36625"/>
          </a:solidFill>
        </p:spPr>
        <p:txBody>
          <a:bodyPr wrap="square" lIns="0" tIns="0" rIns="0" bIns="0" rtlCol="0"/>
          <a:lstStyle/>
          <a:p>
            <a:endParaRPr/>
          </a:p>
        </p:txBody>
      </p:sp>
      <p:sp>
        <p:nvSpPr>
          <p:cNvPr id="9" name="object 9"/>
          <p:cNvSpPr/>
          <p:nvPr/>
        </p:nvSpPr>
        <p:spPr>
          <a:xfrm>
            <a:off x="392753" y="1223997"/>
            <a:ext cx="3857601" cy="777240"/>
          </a:xfrm>
          <a:custGeom>
            <a:avLst/>
            <a:gdLst/>
            <a:ahLst/>
            <a:cxnLst/>
            <a:rect l="l" t="t" r="r" b="b"/>
            <a:pathLst>
              <a:path w="4194810" h="960755">
                <a:moveTo>
                  <a:pt x="4149667" y="959322"/>
                </a:moveTo>
                <a:lnTo>
                  <a:pt x="2859556" y="959322"/>
                </a:lnTo>
                <a:lnTo>
                  <a:pt x="4134230" y="960716"/>
                </a:lnTo>
                <a:lnTo>
                  <a:pt x="4149667" y="959322"/>
                </a:lnTo>
                <a:close/>
              </a:path>
              <a:path w="4194810" h="960755">
                <a:moveTo>
                  <a:pt x="51650" y="0"/>
                </a:moveTo>
                <a:lnTo>
                  <a:pt x="25318" y="2636"/>
                </a:lnTo>
                <a:lnTo>
                  <a:pt x="9666" y="11498"/>
                </a:lnTo>
                <a:lnTo>
                  <a:pt x="2189" y="27930"/>
                </a:lnTo>
                <a:lnTo>
                  <a:pt x="381" y="53276"/>
                </a:lnTo>
                <a:lnTo>
                  <a:pt x="677" y="103098"/>
                </a:lnTo>
                <a:lnTo>
                  <a:pt x="946" y="152920"/>
                </a:lnTo>
                <a:lnTo>
                  <a:pt x="1186" y="202742"/>
                </a:lnTo>
                <a:lnTo>
                  <a:pt x="1393" y="252565"/>
                </a:lnTo>
                <a:lnTo>
                  <a:pt x="1565" y="302388"/>
                </a:lnTo>
                <a:lnTo>
                  <a:pt x="1697" y="351398"/>
                </a:lnTo>
                <a:lnTo>
                  <a:pt x="1816" y="550690"/>
                </a:lnTo>
                <a:lnTo>
                  <a:pt x="1726" y="601326"/>
                </a:lnTo>
                <a:lnTo>
                  <a:pt x="1584" y="651148"/>
                </a:lnTo>
                <a:lnTo>
                  <a:pt x="1387" y="700970"/>
                </a:lnTo>
                <a:lnTo>
                  <a:pt x="1132" y="750791"/>
                </a:lnTo>
                <a:lnTo>
                  <a:pt x="818" y="800612"/>
                </a:lnTo>
                <a:lnTo>
                  <a:pt x="441" y="850432"/>
                </a:lnTo>
                <a:lnTo>
                  <a:pt x="0" y="900252"/>
                </a:lnTo>
                <a:lnTo>
                  <a:pt x="2477" y="930600"/>
                </a:lnTo>
                <a:lnTo>
                  <a:pt x="12039" y="949053"/>
                </a:lnTo>
                <a:lnTo>
                  <a:pt x="30793" y="958193"/>
                </a:lnTo>
                <a:lnTo>
                  <a:pt x="60845" y="960602"/>
                </a:lnTo>
                <a:lnTo>
                  <a:pt x="2650256" y="959349"/>
                </a:lnTo>
                <a:lnTo>
                  <a:pt x="4149667" y="959322"/>
                </a:lnTo>
                <a:lnTo>
                  <a:pt x="4164855" y="957950"/>
                </a:lnTo>
                <a:lnTo>
                  <a:pt x="4183251" y="948128"/>
                </a:lnTo>
                <a:lnTo>
                  <a:pt x="4192157" y="929280"/>
                </a:lnTo>
                <a:lnTo>
                  <a:pt x="4194314" y="899439"/>
                </a:lnTo>
                <a:lnTo>
                  <a:pt x="4193916" y="849619"/>
                </a:lnTo>
                <a:lnTo>
                  <a:pt x="4193574" y="799799"/>
                </a:lnTo>
                <a:lnTo>
                  <a:pt x="4193285" y="749978"/>
                </a:lnTo>
                <a:lnTo>
                  <a:pt x="4193048" y="700157"/>
                </a:lnTo>
                <a:lnTo>
                  <a:pt x="4192863" y="650335"/>
                </a:lnTo>
                <a:lnTo>
                  <a:pt x="4192729" y="601326"/>
                </a:lnTo>
                <a:lnTo>
                  <a:pt x="4192640" y="550690"/>
                </a:lnTo>
                <a:lnTo>
                  <a:pt x="4192748" y="351398"/>
                </a:lnTo>
                <a:lnTo>
                  <a:pt x="4192883" y="301575"/>
                </a:lnTo>
                <a:lnTo>
                  <a:pt x="4193058" y="251752"/>
                </a:lnTo>
                <a:lnTo>
                  <a:pt x="4193272" y="201929"/>
                </a:lnTo>
                <a:lnTo>
                  <a:pt x="4193524" y="152107"/>
                </a:lnTo>
                <a:lnTo>
                  <a:pt x="4193813" y="102285"/>
                </a:lnTo>
                <a:lnTo>
                  <a:pt x="4194136" y="52463"/>
                </a:lnTo>
                <a:lnTo>
                  <a:pt x="4191948" y="26631"/>
                </a:lnTo>
                <a:lnTo>
                  <a:pt x="4183727" y="10579"/>
                </a:lnTo>
                <a:lnTo>
                  <a:pt x="4167617" y="2375"/>
                </a:lnTo>
                <a:lnTo>
                  <a:pt x="4151220" y="925"/>
                </a:lnTo>
                <a:lnTo>
                  <a:pt x="2424925" y="925"/>
                </a:lnTo>
                <a:lnTo>
                  <a:pt x="51650" y="0"/>
                </a:lnTo>
                <a:close/>
              </a:path>
              <a:path w="4194810" h="960755">
                <a:moveTo>
                  <a:pt x="2650256" y="959349"/>
                </a:moveTo>
                <a:lnTo>
                  <a:pt x="1128645" y="959349"/>
                </a:lnTo>
                <a:lnTo>
                  <a:pt x="2094750" y="959421"/>
                </a:lnTo>
                <a:lnTo>
                  <a:pt x="2650256" y="959349"/>
                </a:lnTo>
                <a:close/>
              </a:path>
              <a:path w="4194810" h="960755">
                <a:moveTo>
                  <a:pt x="4141762" y="88"/>
                </a:moveTo>
                <a:lnTo>
                  <a:pt x="2424925" y="925"/>
                </a:lnTo>
                <a:lnTo>
                  <a:pt x="4151220" y="925"/>
                </a:lnTo>
                <a:lnTo>
                  <a:pt x="4141762" y="88"/>
                </a:lnTo>
                <a:close/>
              </a:path>
            </a:pathLst>
          </a:custGeom>
          <a:solidFill>
            <a:srgbClr val="305780"/>
          </a:solidFill>
        </p:spPr>
        <p:txBody>
          <a:bodyPr wrap="square" lIns="0" tIns="0" rIns="0" bIns="0" rtlCol="0"/>
          <a:lstStyle/>
          <a:p>
            <a:endParaRPr/>
          </a:p>
        </p:txBody>
      </p:sp>
      <p:sp>
        <p:nvSpPr>
          <p:cNvPr id="10" name="object 10"/>
          <p:cNvSpPr/>
          <p:nvPr/>
        </p:nvSpPr>
        <p:spPr>
          <a:xfrm>
            <a:off x="392753" y="4298198"/>
            <a:ext cx="5017447" cy="777240"/>
          </a:xfrm>
          <a:custGeom>
            <a:avLst/>
            <a:gdLst/>
            <a:ahLst/>
            <a:cxnLst/>
            <a:rect l="l" t="t" r="r" b="b"/>
            <a:pathLst>
              <a:path w="3871595" h="960120">
                <a:moveTo>
                  <a:pt x="49441" y="12"/>
                </a:moveTo>
                <a:lnTo>
                  <a:pt x="25333" y="2137"/>
                </a:lnTo>
                <a:lnTo>
                  <a:pt x="10193" y="9785"/>
                </a:lnTo>
                <a:lnTo>
                  <a:pt x="2379" y="24776"/>
                </a:lnTo>
                <a:lnTo>
                  <a:pt x="254" y="48933"/>
                </a:lnTo>
                <a:lnTo>
                  <a:pt x="547" y="99528"/>
                </a:lnTo>
                <a:lnTo>
                  <a:pt x="809" y="149680"/>
                </a:lnTo>
                <a:lnTo>
                  <a:pt x="1040" y="199833"/>
                </a:lnTo>
                <a:lnTo>
                  <a:pt x="1240" y="249986"/>
                </a:lnTo>
                <a:lnTo>
                  <a:pt x="1404" y="300139"/>
                </a:lnTo>
                <a:lnTo>
                  <a:pt x="1528" y="347890"/>
                </a:lnTo>
                <a:lnTo>
                  <a:pt x="1552" y="601063"/>
                </a:lnTo>
                <a:lnTo>
                  <a:pt x="1417" y="651217"/>
                </a:lnTo>
                <a:lnTo>
                  <a:pt x="1232" y="701370"/>
                </a:lnTo>
                <a:lnTo>
                  <a:pt x="995" y="751523"/>
                </a:lnTo>
                <a:lnTo>
                  <a:pt x="702" y="801676"/>
                </a:lnTo>
                <a:lnTo>
                  <a:pt x="352" y="851828"/>
                </a:lnTo>
                <a:lnTo>
                  <a:pt x="0" y="895959"/>
                </a:lnTo>
                <a:lnTo>
                  <a:pt x="2368" y="926941"/>
                </a:lnTo>
                <a:lnTo>
                  <a:pt x="11861" y="946637"/>
                </a:lnTo>
                <a:lnTo>
                  <a:pt x="31118" y="956986"/>
                </a:lnTo>
                <a:lnTo>
                  <a:pt x="62776" y="959929"/>
                </a:lnTo>
                <a:lnTo>
                  <a:pt x="3827316" y="958559"/>
                </a:lnTo>
                <a:lnTo>
                  <a:pt x="3841781" y="957339"/>
                </a:lnTo>
                <a:lnTo>
                  <a:pt x="3859725" y="948420"/>
                </a:lnTo>
                <a:lnTo>
                  <a:pt x="3868951" y="930723"/>
                </a:lnTo>
                <a:lnTo>
                  <a:pt x="3871404" y="901979"/>
                </a:lnTo>
                <a:lnTo>
                  <a:pt x="3870989" y="846137"/>
                </a:lnTo>
                <a:lnTo>
                  <a:pt x="3870673" y="796315"/>
                </a:lnTo>
                <a:lnTo>
                  <a:pt x="3870407" y="746492"/>
                </a:lnTo>
                <a:lnTo>
                  <a:pt x="3870192" y="696668"/>
                </a:lnTo>
                <a:lnTo>
                  <a:pt x="3870036" y="651217"/>
                </a:lnTo>
                <a:lnTo>
                  <a:pt x="3869910" y="601063"/>
                </a:lnTo>
                <a:lnTo>
                  <a:pt x="3869935" y="347890"/>
                </a:lnTo>
                <a:lnTo>
                  <a:pt x="3870057" y="298064"/>
                </a:lnTo>
                <a:lnTo>
                  <a:pt x="3870213" y="248237"/>
                </a:lnTo>
                <a:lnTo>
                  <a:pt x="3870403" y="198411"/>
                </a:lnTo>
                <a:lnTo>
                  <a:pt x="3870624" y="148585"/>
                </a:lnTo>
                <a:lnTo>
                  <a:pt x="3870874" y="98759"/>
                </a:lnTo>
                <a:lnTo>
                  <a:pt x="3871150" y="49377"/>
                </a:lnTo>
                <a:lnTo>
                  <a:pt x="3869114" y="25272"/>
                </a:lnTo>
                <a:lnTo>
                  <a:pt x="3861465" y="10110"/>
                </a:lnTo>
                <a:lnTo>
                  <a:pt x="3846402" y="2237"/>
                </a:lnTo>
                <a:lnTo>
                  <a:pt x="3830371" y="759"/>
                </a:lnTo>
                <a:lnTo>
                  <a:pt x="2343638" y="759"/>
                </a:lnTo>
                <a:lnTo>
                  <a:pt x="49441" y="12"/>
                </a:lnTo>
                <a:close/>
              </a:path>
              <a:path w="3871595" h="960120">
                <a:moveTo>
                  <a:pt x="3826756" y="958606"/>
                </a:moveTo>
                <a:lnTo>
                  <a:pt x="2848803" y="958606"/>
                </a:lnTo>
                <a:lnTo>
                  <a:pt x="3813175" y="959751"/>
                </a:lnTo>
                <a:lnTo>
                  <a:pt x="3826756" y="958606"/>
                </a:lnTo>
                <a:close/>
              </a:path>
              <a:path w="3871595" h="960120">
                <a:moveTo>
                  <a:pt x="3827316" y="958559"/>
                </a:moveTo>
                <a:lnTo>
                  <a:pt x="1074885" y="958559"/>
                </a:lnTo>
                <a:lnTo>
                  <a:pt x="1935187" y="958672"/>
                </a:lnTo>
                <a:lnTo>
                  <a:pt x="3826756" y="958606"/>
                </a:lnTo>
                <a:lnTo>
                  <a:pt x="3827316" y="958559"/>
                </a:lnTo>
                <a:close/>
              </a:path>
              <a:path w="3871595" h="960120">
                <a:moveTo>
                  <a:pt x="3822128" y="0"/>
                </a:moveTo>
                <a:lnTo>
                  <a:pt x="2343638" y="759"/>
                </a:lnTo>
                <a:lnTo>
                  <a:pt x="3830371" y="759"/>
                </a:lnTo>
                <a:lnTo>
                  <a:pt x="3822128" y="0"/>
                </a:lnTo>
                <a:close/>
              </a:path>
            </a:pathLst>
          </a:custGeom>
          <a:solidFill>
            <a:srgbClr val="458D41"/>
          </a:solidFill>
        </p:spPr>
        <p:txBody>
          <a:bodyPr wrap="square" lIns="0" tIns="0" rIns="0" bIns="0" rtlCol="0"/>
          <a:lstStyle/>
          <a:p>
            <a:endParaRPr/>
          </a:p>
        </p:txBody>
      </p:sp>
      <p:sp>
        <p:nvSpPr>
          <p:cNvPr id="13" name="object 3"/>
          <p:cNvSpPr txBox="1"/>
          <p:nvPr/>
        </p:nvSpPr>
        <p:spPr>
          <a:xfrm>
            <a:off x="4343548" y="1393777"/>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8.9 </a:t>
            </a:r>
            <a:r>
              <a:rPr sz="2550" spc="5" dirty="0">
                <a:solidFill>
                  <a:srgbClr val="808285"/>
                </a:solidFill>
                <a:latin typeface="Noto Sans"/>
                <a:cs typeface="Noto Sans"/>
              </a:rPr>
              <a:t>- </a:t>
            </a:r>
            <a:r>
              <a:rPr lang="en-US" sz="2550" spc="10" dirty="0">
                <a:solidFill>
                  <a:srgbClr val="808285"/>
                </a:solidFill>
                <a:latin typeface="Noto Sans"/>
                <a:cs typeface="Noto Sans"/>
              </a:rPr>
              <a:t>Black</a:t>
            </a:r>
            <a:endParaRPr sz="2550" dirty="0">
              <a:latin typeface="Noto Sans"/>
              <a:cs typeface="Noto Sans"/>
            </a:endParaRPr>
          </a:p>
        </p:txBody>
      </p:sp>
      <p:sp>
        <p:nvSpPr>
          <p:cNvPr id="14" name="object 3"/>
          <p:cNvSpPr txBox="1"/>
          <p:nvPr/>
        </p:nvSpPr>
        <p:spPr>
          <a:xfrm>
            <a:off x="1407004" y="2432808"/>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2.0 </a:t>
            </a:r>
            <a:r>
              <a:rPr sz="2550" spc="5" dirty="0">
                <a:solidFill>
                  <a:srgbClr val="808285"/>
                </a:solidFill>
                <a:latin typeface="Noto Sans"/>
                <a:cs typeface="Noto Sans"/>
              </a:rPr>
              <a:t>- </a:t>
            </a:r>
            <a:r>
              <a:rPr lang="en-US" sz="2550" spc="10" dirty="0">
                <a:solidFill>
                  <a:srgbClr val="808285"/>
                </a:solidFill>
                <a:latin typeface="Noto Sans"/>
                <a:cs typeface="Noto Sans"/>
              </a:rPr>
              <a:t>Asian</a:t>
            </a:r>
            <a:endParaRPr sz="2550" dirty="0">
              <a:latin typeface="Noto Sans"/>
              <a:cs typeface="Noto Sans"/>
            </a:endParaRPr>
          </a:p>
        </p:txBody>
      </p:sp>
      <p:sp>
        <p:nvSpPr>
          <p:cNvPr id="15" name="object 3"/>
          <p:cNvSpPr txBox="1"/>
          <p:nvPr/>
        </p:nvSpPr>
        <p:spPr>
          <a:xfrm>
            <a:off x="894298" y="3441082"/>
            <a:ext cx="3062410"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3D8291"/>
                </a:solidFill>
                <a:latin typeface="Noto Sans"/>
                <a:cs typeface="Noto Sans"/>
              </a:rPr>
              <a:t> </a:t>
            </a:r>
            <a:r>
              <a:rPr lang="en-US" sz="2550" b="1" spc="-50" dirty="0">
                <a:solidFill>
                  <a:srgbClr val="003D69"/>
                </a:solidFill>
                <a:latin typeface="Noto Sans"/>
                <a:cs typeface="Noto Sans"/>
              </a:rPr>
              <a:t>0.7</a:t>
            </a:r>
            <a:r>
              <a:rPr sz="2550" spc="5" dirty="0">
                <a:solidFill>
                  <a:srgbClr val="808285"/>
                </a:solidFill>
                <a:latin typeface="Noto Sans"/>
                <a:cs typeface="Noto Sans"/>
              </a:rPr>
              <a:t>- </a:t>
            </a:r>
            <a:r>
              <a:rPr lang="en-US" sz="2550" spc="10" dirty="0">
                <a:solidFill>
                  <a:srgbClr val="808285"/>
                </a:solidFill>
                <a:latin typeface="Noto Sans"/>
                <a:cs typeface="Noto Sans"/>
              </a:rPr>
              <a:t>Am. Indian*</a:t>
            </a:r>
            <a:endParaRPr sz="2550" dirty="0">
              <a:latin typeface="Noto Sans"/>
              <a:cs typeface="Noto Sans"/>
            </a:endParaRPr>
          </a:p>
        </p:txBody>
      </p:sp>
      <p:sp>
        <p:nvSpPr>
          <p:cNvPr id="16" name="object 3"/>
          <p:cNvSpPr txBox="1"/>
          <p:nvPr/>
        </p:nvSpPr>
        <p:spPr>
          <a:xfrm>
            <a:off x="5540435" y="4482275"/>
            <a:ext cx="230816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10.5</a:t>
            </a:r>
            <a:r>
              <a:rPr sz="2550" spc="5" dirty="0">
                <a:solidFill>
                  <a:srgbClr val="808285"/>
                </a:solidFill>
                <a:latin typeface="Noto Sans"/>
                <a:cs typeface="Noto Sans"/>
              </a:rPr>
              <a:t>- </a:t>
            </a:r>
            <a:r>
              <a:rPr lang="en-US" sz="2550" spc="10" dirty="0">
                <a:solidFill>
                  <a:srgbClr val="808285"/>
                </a:solidFill>
                <a:latin typeface="Noto Sans"/>
                <a:cs typeface="Noto Sans"/>
              </a:rPr>
              <a:t>Hispanic</a:t>
            </a:r>
            <a:endParaRPr sz="2550" dirty="0">
              <a:latin typeface="Noto Sans"/>
              <a:cs typeface="Noto Sans"/>
            </a:endParaRPr>
          </a:p>
        </p:txBody>
      </p:sp>
      <p:sp>
        <p:nvSpPr>
          <p:cNvPr id="17" name="TextBox 16">
            <a:extLst>
              <a:ext uri="{FF2B5EF4-FFF2-40B4-BE49-F238E27FC236}">
                <a16:creationId xmlns:a16="http://schemas.microsoft.com/office/drawing/2014/main" id="{FCC0CB39-3636-8149-A0BB-D5CC03935250}"/>
              </a:ext>
            </a:extLst>
          </p:cNvPr>
          <p:cNvSpPr txBox="1"/>
          <p:nvPr/>
        </p:nvSpPr>
        <p:spPr>
          <a:xfrm>
            <a:off x="5540435" y="6524855"/>
            <a:ext cx="5094170" cy="261610"/>
          </a:xfrm>
          <a:prstGeom prst="rect">
            <a:avLst/>
          </a:prstGeom>
          <a:noFill/>
        </p:spPr>
        <p:txBody>
          <a:bodyPr wrap="square" rtlCol="0">
            <a:spAutoFit/>
          </a:bodyPr>
          <a:lstStyle/>
          <a:p>
            <a:pPr lvl="0" eaLnBrk="0" fontAlgn="base" hangingPunct="0">
              <a:spcBef>
                <a:spcPct val="0"/>
              </a:spcBef>
              <a:spcAft>
                <a:spcPct val="0"/>
              </a:spcAft>
              <a:defRPr/>
            </a:pPr>
            <a:r>
              <a:rPr lang="en-US" altLang="en-US" sz="1100" dirty="0">
                <a:solidFill>
                  <a:srgbClr val="024D77"/>
                </a:solidFill>
                <a:latin typeface="Times New Roman" pitchFamily="18" charset="0"/>
                <a:ea typeface="MS PGothic" pitchFamily="34" charset="-128"/>
                <a:cs typeface="Times New Roman" pitchFamily="18" charset="0"/>
              </a:rPr>
              <a:t>U.S. Census Bureau, </a:t>
            </a:r>
            <a:r>
              <a:rPr lang="en-US" altLang="zh-CN" sz="1100" dirty="0" err="1">
                <a:solidFill>
                  <a:srgbClr val="024D77"/>
                </a:solidFill>
                <a:latin typeface="Times New Roman" pitchFamily="18" charset="0"/>
                <a:ea typeface="MS PGothic" pitchFamily="34" charset="-128"/>
                <a:cs typeface="Times New Roman" pitchFamily="18" charset="0"/>
              </a:rPr>
              <a:t>Semega</a:t>
            </a:r>
            <a:r>
              <a:rPr lang="en-US" altLang="zh-CN" sz="1100" dirty="0">
                <a:solidFill>
                  <a:srgbClr val="024D77"/>
                </a:solidFill>
                <a:latin typeface="Times New Roman" pitchFamily="18" charset="0"/>
                <a:ea typeface="MS PGothic" pitchFamily="34" charset="-128"/>
                <a:cs typeface="Times New Roman" pitchFamily="18" charset="0"/>
              </a:rPr>
              <a:t> et al.,</a:t>
            </a:r>
            <a:r>
              <a:rPr lang="en-US" altLang="en-US" sz="1100" dirty="0">
                <a:solidFill>
                  <a:srgbClr val="024D77"/>
                </a:solidFill>
                <a:latin typeface="Times New Roman" pitchFamily="18" charset="0"/>
                <a:ea typeface="MS PGothic" pitchFamily="34" charset="-128"/>
                <a:cs typeface="Times New Roman" pitchFamily="18" charset="0"/>
              </a:rPr>
              <a:t> 2019; *For 2017; US Census Bureau, ACS, 2017</a:t>
            </a:r>
            <a:endParaRPr lang="en-US" altLang="en-US" sz="1100" dirty="0">
              <a:solidFill>
                <a:srgbClr val="024D77"/>
              </a:solidFill>
              <a:latin typeface="Arial" charset="0"/>
              <a:ea typeface="MS PGothic" pitchFamily="34" charset="-128"/>
              <a:cs typeface="Times New Roman" pitchFamily="18" charset="0"/>
            </a:endParaRPr>
          </a:p>
        </p:txBody>
      </p:sp>
      <p:sp>
        <p:nvSpPr>
          <p:cNvPr id="18" name="object 10">
            <a:extLst>
              <a:ext uri="{FF2B5EF4-FFF2-40B4-BE49-F238E27FC236}">
                <a16:creationId xmlns:a16="http://schemas.microsoft.com/office/drawing/2014/main" id="{79163592-2879-E14F-9D81-9BA3C1A7380A}"/>
              </a:ext>
            </a:extLst>
          </p:cNvPr>
          <p:cNvSpPr/>
          <p:nvPr/>
        </p:nvSpPr>
        <p:spPr>
          <a:xfrm>
            <a:off x="378799" y="5341553"/>
            <a:ext cx="7760083" cy="777240"/>
          </a:xfrm>
          <a:custGeom>
            <a:avLst/>
            <a:gdLst/>
            <a:ahLst/>
            <a:cxnLst/>
            <a:rect l="l" t="t" r="r" b="b"/>
            <a:pathLst>
              <a:path w="3871595" h="960120">
                <a:moveTo>
                  <a:pt x="49441" y="12"/>
                </a:moveTo>
                <a:lnTo>
                  <a:pt x="25333" y="2137"/>
                </a:lnTo>
                <a:lnTo>
                  <a:pt x="10193" y="9785"/>
                </a:lnTo>
                <a:lnTo>
                  <a:pt x="2379" y="24776"/>
                </a:lnTo>
                <a:lnTo>
                  <a:pt x="254" y="48933"/>
                </a:lnTo>
                <a:lnTo>
                  <a:pt x="547" y="99528"/>
                </a:lnTo>
                <a:lnTo>
                  <a:pt x="809" y="149680"/>
                </a:lnTo>
                <a:lnTo>
                  <a:pt x="1040" y="199833"/>
                </a:lnTo>
                <a:lnTo>
                  <a:pt x="1240" y="249986"/>
                </a:lnTo>
                <a:lnTo>
                  <a:pt x="1404" y="300139"/>
                </a:lnTo>
                <a:lnTo>
                  <a:pt x="1528" y="347890"/>
                </a:lnTo>
                <a:lnTo>
                  <a:pt x="1552" y="601063"/>
                </a:lnTo>
                <a:lnTo>
                  <a:pt x="1417" y="651217"/>
                </a:lnTo>
                <a:lnTo>
                  <a:pt x="1232" y="701370"/>
                </a:lnTo>
                <a:lnTo>
                  <a:pt x="995" y="751523"/>
                </a:lnTo>
                <a:lnTo>
                  <a:pt x="702" y="801676"/>
                </a:lnTo>
                <a:lnTo>
                  <a:pt x="352" y="851828"/>
                </a:lnTo>
                <a:lnTo>
                  <a:pt x="0" y="895959"/>
                </a:lnTo>
                <a:lnTo>
                  <a:pt x="2368" y="926941"/>
                </a:lnTo>
                <a:lnTo>
                  <a:pt x="11861" y="946637"/>
                </a:lnTo>
                <a:lnTo>
                  <a:pt x="31118" y="956986"/>
                </a:lnTo>
                <a:lnTo>
                  <a:pt x="62776" y="959929"/>
                </a:lnTo>
                <a:lnTo>
                  <a:pt x="3827316" y="958559"/>
                </a:lnTo>
                <a:lnTo>
                  <a:pt x="3841781" y="957339"/>
                </a:lnTo>
                <a:lnTo>
                  <a:pt x="3859725" y="948420"/>
                </a:lnTo>
                <a:lnTo>
                  <a:pt x="3868951" y="930723"/>
                </a:lnTo>
                <a:lnTo>
                  <a:pt x="3871404" y="901979"/>
                </a:lnTo>
                <a:lnTo>
                  <a:pt x="3870989" y="846137"/>
                </a:lnTo>
                <a:lnTo>
                  <a:pt x="3870673" y="796315"/>
                </a:lnTo>
                <a:lnTo>
                  <a:pt x="3870407" y="746492"/>
                </a:lnTo>
                <a:lnTo>
                  <a:pt x="3870192" y="696668"/>
                </a:lnTo>
                <a:lnTo>
                  <a:pt x="3870036" y="651217"/>
                </a:lnTo>
                <a:lnTo>
                  <a:pt x="3869910" y="601063"/>
                </a:lnTo>
                <a:lnTo>
                  <a:pt x="3869935" y="347890"/>
                </a:lnTo>
                <a:lnTo>
                  <a:pt x="3870057" y="298064"/>
                </a:lnTo>
                <a:lnTo>
                  <a:pt x="3870213" y="248237"/>
                </a:lnTo>
                <a:lnTo>
                  <a:pt x="3870403" y="198411"/>
                </a:lnTo>
                <a:lnTo>
                  <a:pt x="3870624" y="148585"/>
                </a:lnTo>
                <a:lnTo>
                  <a:pt x="3870874" y="98759"/>
                </a:lnTo>
                <a:lnTo>
                  <a:pt x="3871150" y="49377"/>
                </a:lnTo>
                <a:lnTo>
                  <a:pt x="3869114" y="25272"/>
                </a:lnTo>
                <a:lnTo>
                  <a:pt x="3861465" y="10110"/>
                </a:lnTo>
                <a:lnTo>
                  <a:pt x="3846402" y="2237"/>
                </a:lnTo>
                <a:lnTo>
                  <a:pt x="3830371" y="759"/>
                </a:lnTo>
                <a:lnTo>
                  <a:pt x="2343638" y="759"/>
                </a:lnTo>
                <a:lnTo>
                  <a:pt x="49441" y="12"/>
                </a:lnTo>
                <a:close/>
              </a:path>
              <a:path w="3871595" h="960120">
                <a:moveTo>
                  <a:pt x="3826756" y="958606"/>
                </a:moveTo>
                <a:lnTo>
                  <a:pt x="2848803" y="958606"/>
                </a:lnTo>
                <a:lnTo>
                  <a:pt x="3813175" y="959751"/>
                </a:lnTo>
                <a:lnTo>
                  <a:pt x="3826756" y="958606"/>
                </a:lnTo>
                <a:close/>
              </a:path>
              <a:path w="3871595" h="960120">
                <a:moveTo>
                  <a:pt x="3827316" y="958559"/>
                </a:moveTo>
                <a:lnTo>
                  <a:pt x="1074885" y="958559"/>
                </a:lnTo>
                <a:lnTo>
                  <a:pt x="1935187" y="958672"/>
                </a:lnTo>
                <a:lnTo>
                  <a:pt x="3826756" y="958606"/>
                </a:lnTo>
                <a:lnTo>
                  <a:pt x="3827316" y="958559"/>
                </a:lnTo>
                <a:close/>
              </a:path>
              <a:path w="3871595" h="960120">
                <a:moveTo>
                  <a:pt x="3822128" y="0"/>
                </a:moveTo>
                <a:lnTo>
                  <a:pt x="2343638" y="759"/>
                </a:lnTo>
                <a:lnTo>
                  <a:pt x="3830371" y="759"/>
                </a:lnTo>
                <a:lnTo>
                  <a:pt x="3822128" y="0"/>
                </a:lnTo>
                <a:close/>
              </a:path>
            </a:pathLst>
          </a:custGeom>
          <a:solidFill>
            <a:srgbClr val="0070C0"/>
          </a:solidFill>
        </p:spPr>
        <p:txBody>
          <a:bodyPr wrap="square" lIns="0" tIns="0" rIns="0" bIns="0" rtlCol="0"/>
          <a:lstStyle/>
          <a:p>
            <a:endParaRPr/>
          </a:p>
        </p:txBody>
      </p:sp>
      <p:sp>
        <p:nvSpPr>
          <p:cNvPr id="19" name="object 3">
            <a:extLst>
              <a:ext uri="{FF2B5EF4-FFF2-40B4-BE49-F238E27FC236}">
                <a16:creationId xmlns:a16="http://schemas.microsoft.com/office/drawing/2014/main" id="{28D55BE4-18B4-2941-8B24-AD108676F1AB}"/>
              </a:ext>
            </a:extLst>
          </p:cNvPr>
          <p:cNvSpPr txBox="1"/>
          <p:nvPr/>
        </p:nvSpPr>
        <p:spPr>
          <a:xfrm>
            <a:off x="8155353" y="5514419"/>
            <a:ext cx="4267200"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15.7</a:t>
            </a:r>
            <a:r>
              <a:rPr sz="2550" spc="5" dirty="0">
                <a:solidFill>
                  <a:srgbClr val="808285"/>
                </a:solidFill>
                <a:latin typeface="Noto Sans"/>
                <a:cs typeface="Noto Sans"/>
              </a:rPr>
              <a:t>- </a:t>
            </a:r>
            <a:r>
              <a:rPr lang="en-US" sz="2550" spc="10" dirty="0">
                <a:solidFill>
                  <a:srgbClr val="808285"/>
                </a:solidFill>
                <a:latin typeface="Noto Sans"/>
                <a:cs typeface="Noto Sans"/>
              </a:rPr>
              <a:t>White</a:t>
            </a:r>
            <a:endParaRPr sz="2550" dirty="0">
              <a:latin typeface="Noto Sans"/>
              <a:cs typeface="Noto Sans"/>
            </a:endParaRPr>
          </a:p>
        </p:txBody>
      </p:sp>
    </p:spTree>
    <p:extLst>
      <p:ext uri="{BB962C8B-B14F-4D97-AF65-F5344CB8AC3E}">
        <p14:creationId xmlns:p14="http://schemas.microsoft.com/office/powerpoint/2010/main" val="61358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5043D-FD3A-614B-A9BE-A4F810AB16B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8600" y="1719836"/>
            <a:ext cx="5696551" cy="5145271"/>
          </a:xfrm>
          <a:prstGeom prst="rect">
            <a:avLst/>
          </a:prstGeom>
        </p:spPr>
      </p:pic>
      <p:sp>
        <p:nvSpPr>
          <p:cNvPr id="3" name="object 3"/>
          <p:cNvSpPr/>
          <p:nvPr/>
        </p:nvSpPr>
        <p:spPr>
          <a:xfrm>
            <a:off x="10567034" y="0"/>
            <a:ext cx="1621918"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24" name="object 2">
            <a:extLst>
              <a:ext uri="{FF2B5EF4-FFF2-40B4-BE49-F238E27FC236}">
                <a16:creationId xmlns:a16="http://schemas.microsoft.com/office/drawing/2014/main" id="{9C90AED0-8989-0A44-9F8C-E4380900247A}"/>
              </a:ext>
            </a:extLst>
          </p:cNvPr>
          <p:cNvSpPr txBox="1">
            <a:spLocks/>
          </p:cNvSpPr>
          <p:nvPr/>
        </p:nvSpPr>
        <p:spPr>
          <a:xfrm>
            <a:off x="392753" y="383341"/>
            <a:ext cx="9056047" cy="409086"/>
          </a:xfrm>
          <a:prstGeom prst="rect">
            <a:avLst/>
          </a:prstGeom>
        </p:spPr>
        <p:txBody>
          <a:bodyPr vert="horz" wrap="square" lIns="0" tIns="16510" rIns="0" bIns="0" rtlCol="0">
            <a:spAutoFit/>
          </a:bodyPr>
          <a:lstStyle>
            <a:lvl1pPr eaLnBrk="1" hangingPunct="1">
              <a:defRPr sz="3000" b="1" i="0">
                <a:solidFill>
                  <a:srgbClr val="003E6A"/>
                </a:solidFill>
                <a:latin typeface="Noto Sans"/>
                <a:ea typeface="+mj-ea"/>
                <a:cs typeface="Noto Sans"/>
              </a:defRPr>
            </a:lvl1pPr>
          </a:lstStyle>
          <a:p>
            <a:pPr marL="12700">
              <a:spcBef>
                <a:spcPts val="130"/>
              </a:spcBef>
              <a:tabLst>
                <a:tab pos="1261110" algn="l"/>
              </a:tabLst>
            </a:pPr>
            <a:r>
              <a:rPr lang="en-US" sz="2550" b="0" kern="0" spc="335" dirty="0">
                <a:solidFill>
                  <a:srgbClr val="808285"/>
                </a:solidFill>
              </a:rPr>
              <a:t>MEDIAN WEALTH AND RACE, 2016</a:t>
            </a:r>
            <a:endParaRPr lang="en-US" sz="2550" kern="0" dirty="0"/>
          </a:p>
        </p:txBody>
      </p:sp>
      <p:sp>
        <p:nvSpPr>
          <p:cNvPr id="25" name="TextBox 24">
            <a:extLst>
              <a:ext uri="{FF2B5EF4-FFF2-40B4-BE49-F238E27FC236}">
                <a16:creationId xmlns:a16="http://schemas.microsoft.com/office/drawing/2014/main" id="{F382F837-5EC8-C247-B0D1-49577FF6BDE7}"/>
              </a:ext>
            </a:extLst>
          </p:cNvPr>
          <p:cNvSpPr txBox="1"/>
          <p:nvPr/>
        </p:nvSpPr>
        <p:spPr>
          <a:xfrm>
            <a:off x="4724400" y="2873280"/>
            <a:ext cx="5449063" cy="507831"/>
          </a:xfrm>
          <a:prstGeom prst="rect">
            <a:avLst/>
          </a:prstGeom>
          <a:noFill/>
        </p:spPr>
        <p:txBody>
          <a:bodyPr wrap="square" rtlCol="0">
            <a:spAutoFit/>
          </a:bodyPr>
          <a:lstStyle/>
          <a:p>
            <a:r>
              <a:rPr lang="en-US" sz="2700" kern="0" spc="335" dirty="0">
                <a:solidFill>
                  <a:srgbClr val="003D69"/>
                </a:solidFill>
                <a:latin typeface="Noto Sans" panose="020B0502040504020204" pitchFamily="34" charset="0"/>
                <a:ea typeface="Noto Sans" panose="020B0502040504020204" pitchFamily="34" charset="0"/>
                <a:cs typeface="Noto Sans" panose="020B0502040504020204" pitchFamily="34" charset="0"/>
              </a:rPr>
              <a:t>Blacks have 10 cents</a:t>
            </a:r>
            <a:endParaRPr lang="en-US" sz="270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0" name="TextBox 29">
            <a:extLst>
              <a:ext uri="{FF2B5EF4-FFF2-40B4-BE49-F238E27FC236}">
                <a16:creationId xmlns:a16="http://schemas.microsoft.com/office/drawing/2014/main" id="{CFB546F8-0ABD-C342-B4DA-26CC0346BE5C}"/>
              </a:ext>
            </a:extLst>
          </p:cNvPr>
          <p:cNvSpPr txBox="1"/>
          <p:nvPr/>
        </p:nvSpPr>
        <p:spPr>
          <a:xfrm>
            <a:off x="4724400" y="3581400"/>
            <a:ext cx="4630681" cy="507831"/>
          </a:xfrm>
          <a:prstGeom prst="rect">
            <a:avLst/>
          </a:prstGeom>
          <a:noFill/>
        </p:spPr>
        <p:txBody>
          <a:bodyPr wrap="square" rtlCol="0">
            <a:spAutoFit/>
          </a:bodyPr>
          <a:lstStyle/>
          <a:p>
            <a:r>
              <a:rPr lang="en-US" sz="2700" kern="0" spc="335" dirty="0">
                <a:solidFill>
                  <a:srgbClr val="003D69"/>
                </a:solidFill>
                <a:latin typeface="Noto Sans" panose="020B0502040504020204" pitchFamily="34" charset="0"/>
                <a:ea typeface="Noto Sans" panose="020B0502040504020204" pitchFamily="34" charset="0"/>
                <a:cs typeface="Noto Sans" panose="020B0502040504020204" pitchFamily="34" charset="0"/>
              </a:rPr>
              <a:t>Latinos have 12 cents</a:t>
            </a:r>
            <a:endParaRPr lang="en-US" sz="270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3" name="TextBox 32">
            <a:extLst>
              <a:ext uri="{FF2B5EF4-FFF2-40B4-BE49-F238E27FC236}">
                <a16:creationId xmlns:a16="http://schemas.microsoft.com/office/drawing/2014/main" id="{F30493C6-D1BB-E444-B8FB-1E6BDD72D731}"/>
              </a:ext>
            </a:extLst>
          </p:cNvPr>
          <p:cNvSpPr txBox="1"/>
          <p:nvPr/>
        </p:nvSpPr>
        <p:spPr>
          <a:xfrm>
            <a:off x="4724401" y="4292472"/>
            <a:ext cx="5674950" cy="507831"/>
          </a:xfrm>
          <a:prstGeom prst="rect">
            <a:avLst/>
          </a:prstGeom>
          <a:noFill/>
        </p:spPr>
        <p:txBody>
          <a:bodyPr wrap="square" rtlCol="0">
            <a:spAutoFit/>
          </a:bodyPr>
          <a:lstStyle/>
          <a:p>
            <a:r>
              <a:rPr lang="en-US" sz="2700" kern="0" spc="335" dirty="0">
                <a:solidFill>
                  <a:srgbClr val="003D69"/>
                </a:solidFill>
                <a:latin typeface="Noto Sans" panose="020B0502040504020204" pitchFamily="34" charset="0"/>
                <a:ea typeface="Noto Sans" panose="020B0502040504020204" pitchFamily="34" charset="0"/>
                <a:cs typeface="Noto Sans" panose="020B0502040504020204" pitchFamily="34" charset="0"/>
              </a:rPr>
              <a:t>Other races have 38 cents</a:t>
            </a:r>
            <a:endParaRPr lang="en-US" sz="270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2" name="object 2">
            <a:extLst>
              <a:ext uri="{FF2B5EF4-FFF2-40B4-BE49-F238E27FC236}">
                <a16:creationId xmlns:a16="http://schemas.microsoft.com/office/drawing/2014/main" id="{48CFF5BC-D51E-8741-A17E-FFD4B85D6A1A}"/>
              </a:ext>
            </a:extLst>
          </p:cNvPr>
          <p:cNvSpPr txBox="1">
            <a:spLocks/>
          </p:cNvSpPr>
          <p:nvPr/>
        </p:nvSpPr>
        <p:spPr>
          <a:xfrm>
            <a:off x="457200" y="1234094"/>
            <a:ext cx="9791441" cy="447558"/>
          </a:xfrm>
          <a:prstGeom prst="rect">
            <a:avLst/>
          </a:prstGeom>
        </p:spPr>
        <p:txBody>
          <a:bodyPr vert="horz" wrap="square" lIns="0" tIns="16510" rIns="0" bIns="0" rtlCol="0">
            <a:spAutoFit/>
          </a:bodyPr>
          <a:lstStyle>
            <a:lvl1pPr eaLnBrk="1" hangingPunct="1">
              <a:defRPr sz="3000" b="1" i="0">
                <a:solidFill>
                  <a:srgbClr val="003E6A"/>
                </a:solidFill>
                <a:latin typeface="Noto Sans"/>
                <a:ea typeface="+mj-ea"/>
                <a:cs typeface="Noto Sans"/>
              </a:defRPr>
            </a:lvl1pPr>
          </a:lstStyle>
          <a:p>
            <a:pPr marL="12700">
              <a:spcBef>
                <a:spcPts val="130"/>
              </a:spcBef>
              <a:tabLst>
                <a:tab pos="1261110" algn="l"/>
              </a:tabLst>
            </a:pPr>
            <a:r>
              <a:rPr lang="en-US" sz="2800" b="0" kern="0" spc="335" dirty="0">
                <a:solidFill>
                  <a:srgbClr val="003D69"/>
                </a:solidFill>
              </a:rPr>
              <a:t>For Every Dollar of Wealth that Whites have…</a:t>
            </a:r>
            <a:endParaRPr lang="en-US" sz="2800" kern="0" dirty="0">
              <a:solidFill>
                <a:srgbClr val="003D69"/>
              </a:solidFill>
            </a:endParaRPr>
          </a:p>
        </p:txBody>
      </p:sp>
      <p:sp>
        <p:nvSpPr>
          <p:cNvPr id="7" name="Rectangle 6">
            <a:extLst>
              <a:ext uri="{FF2B5EF4-FFF2-40B4-BE49-F238E27FC236}">
                <a16:creationId xmlns:a16="http://schemas.microsoft.com/office/drawing/2014/main" id="{42BE88DF-708E-1B4A-9553-E6F1F7F881C3}"/>
              </a:ext>
            </a:extLst>
          </p:cNvPr>
          <p:cNvSpPr/>
          <p:nvPr/>
        </p:nvSpPr>
        <p:spPr>
          <a:xfrm>
            <a:off x="6572662" y="6474659"/>
            <a:ext cx="3826689" cy="261610"/>
          </a:xfrm>
          <a:prstGeom prst="rect">
            <a:avLst/>
          </a:prstGeom>
        </p:spPr>
        <p:txBody>
          <a:bodyPr wrap="none">
            <a:spAutoFit/>
          </a:bodyPr>
          <a:lstStyle/>
          <a:p>
            <a:pPr lvl="0" algn="ctr" eaLnBrk="0" fontAlgn="base" hangingPunct="0">
              <a:spcBef>
                <a:spcPct val="0"/>
              </a:spcBef>
              <a:spcAft>
                <a:spcPct val="0"/>
              </a:spcAft>
              <a:defRPr/>
            </a:pPr>
            <a:r>
              <a:rPr lang="en-US" sz="1100" dirty="0" err="1">
                <a:solidFill>
                  <a:srgbClr val="003D69"/>
                </a:solidFill>
                <a:latin typeface="Times New Roman" charset="0"/>
                <a:ea typeface="MS PGothic" charset="0"/>
                <a:cs typeface="Times New Roman" charset="0"/>
              </a:rPr>
              <a:t>Dettling</a:t>
            </a:r>
            <a:r>
              <a:rPr lang="en-US" sz="1100" dirty="0">
                <a:solidFill>
                  <a:srgbClr val="003D69"/>
                </a:solidFill>
                <a:latin typeface="Times New Roman" charset="0"/>
                <a:ea typeface="MS PGothic" charset="0"/>
                <a:cs typeface="Times New Roman" charset="0"/>
              </a:rPr>
              <a:t> et al., FEDS Notes, Federal Reserve Board (SCF), 2017</a:t>
            </a:r>
          </a:p>
        </p:txBody>
      </p:sp>
    </p:spTree>
    <p:extLst>
      <p:ext uri="{BB962C8B-B14F-4D97-AF65-F5344CB8AC3E}">
        <p14:creationId xmlns:p14="http://schemas.microsoft.com/office/powerpoint/2010/main" val="35645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water, standing, wave&#10;&#10;Description automatically generated">
            <a:extLst>
              <a:ext uri="{FF2B5EF4-FFF2-40B4-BE49-F238E27FC236}">
                <a16:creationId xmlns:a16="http://schemas.microsoft.com/office/drawing/2014/main" id="{88DB29DD-23CA-DF4E-8333-A97593299B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4404"/>
          <a:stretch/>
        </p:blipFill>
        <p:spPr>
          <a:xfrm>
            <a:off x="-1" y="0"/>
            <a:ext cx="10564803" cy="8531568"/>
          </a:xfrm>
          <a:prstGeom prst="rect">
            <a:avLst/>
          </a:prstGeom>
        </p:spPr>
      </p:pic>
      <p:sp>
        <p:nvSpPr>
          <p:cNvPr id="3" name="object 3"/>
          <p:cNvSpPr txBox="1"/>
          <p:nvPr/>
        </p:nvSpPr>
        <p:spPr>
          <a:xfrm>
            <a:off x="817300" y="3124200"/>
            <a:ext cx="9363615" cy="1302921"/>
          </a:xfrm>
          <a:prstGeom prst="rect">
            <a:avLst/>
          </a:prstGeom>
        </p:spPr>
        <p:txBody>
          <a:bodyPr vert="horz" wrap="square" lIns="0" tIns="71120" rIns="0" bIns="0" rtlCol="0">
            <a:spAutoFit/>
          </a:bodyPr>
          <a:lstStyle/>
          <a:p>
            <a:pPr marL="1172210">
              <a:lnSpc>
                <a:spcPct val="100000"/>
              </a:lnSpc>
              <a:spcBef>
                <a:spcPts val="560"/>
              </a:spcBef>
            </a:pPr>
            <a:r>
              <a:rPr lang="en-US" sz="4000" spc="190" dirty="0">
                <a:solidFill>
                  <a:srgbClr val="FFFFFF"/>
                </a:solidFill>
                <a:latin typeface="Noto Sans"/>
                <a:cs typeface="Noto Sans"/>
              </a:rPr>
              <a:t>We are in the </a:t>
            </a:r>
            <a:r>
              <a:rPr lang="en-US" sz="4000" spc="190" dirty="0">
                <a:solidFill>
                  <a:schemeClr val="bg1"/>
                </a:solidFill>
                <a:latin typeface="Noto Sans"/>
                <a:cs typeface="Noto Sans"/>
              </a:rPr>
              <a:t>same storm </a:t>
            </a:r>
            <a:r>
              <a:rPr lang="en-US" sz="4000" dirty="0">
                <a:solidFill>
                  <a:schemeClr val="bg1"/>
                </a:solidFill>
                <a:latin typeface="Noto Sans"/>
                <a:cs typeface="Noto Sans"/>
              </a:rPr>
              <a:t>    </a:t>
            </a:r>
            <a:r>
              <a:rPr lang="en-US" sz="4000" spc="160" dirty="0">
                <a:solidFill>
                  <a:schemeClr val="bg1"/>
                </a:solidFill>
                <a:latin typeface="Noto Sans"/>
                <a:cs typeface="Noto Sans"/>
              </a:rPr>
              <a:t>but </a:t>
            </a:r>
            <a:r>
              <a:rPr lang="en-US" sz="4000" spc="160" dirty="0">
                <a:solidFill>
                  <a:srgbClr val="FFFFFF"/>
                </a:solidFill>
                <a:latin typeface="Noto Sans"/>
                <a:cs typeface="Noto Sans"/>
              </a:rPr>
              <a:t>in different boats</a:t>
            </a:r>
            <a:endParaRPr sz="4000" dirty="0">
              <a:latin typeface="Noto Sans"/>
              <a:cs typeface="Noto Sans"/>
            </a:endParaRPr>
          </a:p>
        </p:txBody>
      </p:sp>
      <p:sp>
        <p:nvSpPr>
          <p:cNvPr id="4" name="object 4"/>
          <p:cNvSpPr/>
          <p:nvPr/>
        </p:nvSpPr>
        <p:spPr>
          <a:xfrm>
            <a:off x="10565892" y="0"/>
            <a:ext cx="1623059"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7" name="object 7"/>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0" name="object 3">
            <a:extLst>
              <a:ext uri="{FF2B5EF4-FFF2-40B4-BE49-F238E27FC236}">
                <a16:creationId xmlns:a16="http://schemas.microsoft.com/office/drawing/2014/main" id="{26C5F8C6-59D5-064E-B121-F471A6143FED}"/>
              </a:ext>
            </a:extLst>
          </p:cNvPr>
          <p:cNvSpPr txBox="1"/>
          <p:nvPr/>
        </p:nvSpPr>
        <p:spPr>
          <a:xfrm>
            <a:off x="-769954" y="825512"/>
            <a:ext cx="10875063" cy="625812"/>
          </a:xfrm>
          <a:prstGeom prst="rect">
            <a:avLst/>
          </a:prstGeom>
        </p:spPr>
        <p:txBody>
          <a:bodyPr vert="horz" wrap="square" lIns="0" tIns="71120" rIns="0" bIns="0" rtlCol="0">
            <a:spAutoFit/>
          </a:bodyPr>
          <a:lstStyle/>
          <a:p>
            <a:pPr marL="1172210">
              <a:lnSpc>
                <a:spcPct val="100000"/>
              </a:lnSpc>
              <a:spcBef>
                <a:spcPts val="560"/>
              </a:spcBef>
            </a:pPr>
            <a:r>
              <a:rPr lang="en-US" sz="3600" spc="190" dirty="0">
                <a:solidFill>
                  <a:srgbClr val="FFFFFF"/>
                </a:solidFill>
                <a:latin typeface="Noto Sans"/>
                <a:cs typeface="Noto Sans"/>
              </a:rPr>
              <a:t>WHAT LOW ECONOMIC STATUS MEANS: </a:t>
            </a:r>
            <a:endParaRPr sz="3600" dirty="0">
              <a:latin typeface="Noto Sans"/>
              <a:cs typeface="No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AD4C8E-3C04-F647-AA85-9C6A4FF21A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520"/>
          <a:stretch/>
        </p:blipFill>
        <p:spPr>
          <a:xfrm>
            <a:off x="0" y="0"/>
            <a:ext cx="10571661" cy="6858000"/>
          </a:xfrm>
          <a:prstGeom prst="rect">
            <a:avLst/>
          </a:prstGeom>
        </p:spPr>
      </p:pic>
      <p:sp>
        <p:nvSpPr>
          <p:cNvPr id="3" name="object 3"/>
          <p:cNvSpPr/>
          <p:nvPr/>
        </p:nvSpPr>
        <p:spPr>
          <a:xfrm>
            <a:off x="10572750" y="0"/>
            <a:ext cx="1616202"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609600" y="460939"/>
            <a:ext cx="6085341"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LOW INCOME &amp; COVID-19</a:t>
            </a:r>
          </a:p>
        </p:txBody>
      </p:sp>
      <p:sp>
        <p:nvSpPr>
          <p:cNvPr id="8" name="Rectangle 3">
            <a:extLst>
              <a:ext uri="{FF2B5EF4-FFF2-40B4-BE49-F238E27FC236}">
                <a16:creationId xmlns:a16="http://schemas.microsoft.com/office/drawing/2014/main" id="{2CB9C87F-6733-3B43-928F-AB10DCD2DB62}"/>
              </a:ext>
            </a:extLst>
          </p:cNvPr>
          <p:cNvSpPr txBox="1">
            <a:spLocks noChangeArrowheads="1"/>
          </p:cNvSpPr>
          <p:nvPr/>
        </p:nvSpPr>
        <p:spPr>
          <a:xfrm>
            <a:off x="609600" y="1587528"/>
            <a:ext cx="7209692" cy="501650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457200" indent="-457200">
              <a:spcBef>
                <a:spcPts val="1200"/>
              </a:spcBef>
              <a:buFont typeface="Arial" panose="020B0604020202020204" pitchFamily="34" charset="0"/>
              <a:buChar char="•"/>
            </a:pPr>
            <a:r>
              <a:rPr lang="en-US" sz="2800" kern="0" dirty="0">
                <a:solidFill>
                  <a:srgbClr val="003D69"/>
                </a:solidFill>
              </a:rPr>
              <a:t> Not everyone can work from home</a:t>
            </a:r>
            <a:br>
              <a:rPr lang="en-US" sz="2800" kern="0" dirty="0">
                <a:solidFill>
                  <a:srgbClr val="003D69"/>
                </a:solidFill>
              </a:rPr>
            </a:br>
            <a:endParaRPr lang="en-US" sz="2800" kern="0" dirty="0">
              <a:solidFill>
                <a:srgbClr val="003D69"/>
              </a:solidFill>
            </a:endParaRPr>
          </a:p>
          <a:p>
            <a:pPr marL="457200" indent="-457200">
              <a:spcBef>
                <a:spcPts val="1200"/>
              </a:spcBef>
              <a:buFont typeface="Arial" panose="020B0604020202020204" pitchFamily="34" charset="0"/>
              <a:buChar char="•"/>
            </a:pPr>
            <a:r>
              <a:rPr lang="en-US" sz="2800" kern="0" dirty="0">
                <a:solidFill>
                  <a:srgbClr val="003D69"/>
                </a:solidFill>
              </a:rPr>
              <a:t>For low-wage, non salaried workers with unpredictable and unstable hours, working from home is a luxury.</a:t>
            </a:r>
            <a:br>
              <a:rPr lang="en-US" sz="2800" kern="0" dirty="0">
                <a:solidFill>
                  <a:srgbClr val="003D69"/>
                </a:solidFill>
              </a:rPr>
            </a:br>
            <a:endParaRPr lang="en-US" sz="2800" kern="0" dirty="0">
              <a:solidFill>
                <a:srgbClr val="003D69"/>
              </a:solidFill>
            </a:endParaRPr>
          </a:p>
          <a:p>
            <a:pPr marL="457200" indent="-457200">
              <a:spcBef>
                <a:spcPts val="1200"/>
              </a:spcBef>
              <a:buFont typeface="Arial" panose="020B0604020202020204" pitchFamily="34" charset="0"/>
              <a:buChar char="•"/>
            </a:pPr>
            <a:r>
              <a:rPr lang="en-US" sz="2800" kern="0" dirty="0">
                <a:solidFill>
                  <a:srgbClr val="003D69"/>
                </a:solidFill>
              </a:rPr>
              <a:t>In poor neighborhoods, with overcrowded housing, social distancing is not a viable option.</a:t>
            </a:r>
          </a:p>
        </p:txBody>
      </p:sp>
    </p:spTree>
    <p:extLst>
      <p:ext uri="{BB962C8B-B14F-4D97-AF65-F5344CB8AC3E}">
        <p14:creationId xmlns:p14="http://schemas.microsoft.com/office/powerpoint/2010/main" val="363295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C8FC85-43E0-8A46-B7F5-DE60DB79B7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520"/>
          <a:stretch/>
        </p:blipFill>
        <p:spPr>
          <a:xfrm>
            <a:off x="0" y="0"/>
            <a:ext cx="10571661" cy="6858000"/>
          </a:xfrm>
          <a:prstGeom prst="rect">
            <a:avLst/>
          </a:prstGeom>
        </p:spPr>
      </p:pic>
      <p:sp>
        <p:nvSpPr>
          <p:cNvPr id="3" name="object 3"/>
          <p:cNvSpPr/>
          <p:nvPr/>
        </p:nvSpPr>
        <p:spPr>
          <a:xfrm>
            <a:off x="10572750" y="0"/>
            <a:ext cx="1616202"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609600" y="460939"/>
            <a:ext cx="6085341"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LOW INCOME &amp; COVID-19</a:t>
            </a:r>
          </a:p>
        </p:txBody>
      </p:sp>
      <p:sp>
        <p:nvSpPr>
          <p:cNvPr id="8" name="Rectangle 3">
            <a:extLst>
              <a:ext uri="{FF2B5EF4-FFF2-40B4-BE49-F238E27FC236}">
                <a16:creationId xmlns:a16="http://schemas.microsoft.com/office/drawing/2014/main" id="{2CB9C87F-6733-3B43-928F-AB10DCD2DB62}"/>
              </a:ext>
            </a:extLst>
          </p:cNvPr>
          <p:cNvSpPr txBox="1">
            <a:spLocks noChangeArrowheads="1"/>
          </p:cNvSpPr>
          <p:nvPr/>
        </p:nvSpPr>
        <p:spPr>
          <a:xfrm>
            <a:off x="609600" y="2140523"/>
            <a:ext cx="7209692" cy="374647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457200" indent="-457200">
              <a:spcBef>
                <a:spcPts val="1200"/>
              </a:spcBef>
              <a:buFont typeface="Arial" panose="020B0604020202020204" pitchFamily="34" charset="0"/>
              <a:buChar char="•"/>
            </a:pPr>
            <a:r>
              <a:rPr lang="en-US" sz="2800" kern="0" dirty="0">
                <a:solidFill>
                  <a:srgbClr val="003D69"/>
                </a:solidFill>
              </a:rPr>
              <a:t> Low income and minority workers overrepresented among essential workers – our drivers, building maintenance staff, and grocery store employees.</a:t>
            </a:r>
            <a:br>
              <a:rPr lang="en-US" sz="2800" kern="0" dirty="0">
                <a:solidFill>
                  <a:srgbClr val="003D69"/>
                </a:solidFill>
              </a:rPr>
            </a:br>
            <a:endParaRPr lang="en-US" sz="2800" kern="0" dirty="0">
              <a:solidFill>
                <a:srgbClr val="003D69"/>
              </a:solidFill>
            </a:endParaRPr>
          </a:p>
          <a:p>
            <a:pPr marL="457200" indent="-457200">
              <a:spcBef>
                <a:spcPts val="1200"/>
              </a:spcBef>
              <a:buFont typeface="Arial" panose="020B0604020202020204" pitchFamily="34" charset="0"/>
              <a:buChar char="•"/>
            </a:pPr>
            <a:r>
              <a:rPr lang="en-US" sz="2800" kern="0" dirty="0">
                <a:solidFill>
                  <a:srgbClr val="003D69"/>
                </a:solidFill>
              </a:rPr>
              <a:t>People who struggle financially often struggle to live a healthy life.</a:t>
            </a:r>
          </a:p>
        </p:txBody>
      </p:sp>
    </p:spTree>
    <p:extLst>
      <p:ext uri="{BB962C8B-B14F-4D97-AF65-F5344CB8AC3E}">
        <p14:creationId xmlns:p14="http://schemas.microsoft.com/office/powerpoint/2010/main" val="194973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2" name="Content Placeholder 3">
            <a:extLst>
              <a:ext uri="{FF2B5EF4-FFF2-40B4-BE49-F238E27FC236}">
                <a16:creationId xmlns:a16="http://schemas.microsoft.com/office/drawing/2014/main" id="{89A4FF6A-F574-384A-A85D-AE6B5B4F1994}"/>
              </a:ext>
            </a:extLst>
          </p:cNvPr>
          <p:cNvSpPr txBox="1">
            <a:spLocks/>
          </p:cNvSpPr>
          <p:nvPr/>
        </p:nvSpPr>
        <p:spPr>
          <a:xfrm>
            <a:off x="1524000" y="1905000"/>
            <a:ext cx="8458200" cy="5105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US" b="1" kern="0" dirty="0">
              <a:solidFill>
                <a:sysClr val="windowText" lastClr="000000"/>
              </a:solidFill>
            </a:endParaRPr>
          </a:p>
          <a:p>
            <a:r>
              <a:rPr lang="en-US" sz="3200" kern="0" baseline="30000" dirty="0">
                <a:solidFill>
                  <a:srgbClr val="003D69"/>
                </a:solidFill>
                <a:latin typeface="Noto Sans" panose="020B0502040504020204" pitchFamily="34" charset="0"/>
                <a:ea typeface="Noto Sans" panose="020B0502040504020204" pitchFamily="34" charset="0"/>
                <a:cs typeface="Noto Sans" panose="020B0502040504020204" pitchFamily="34" charset="0"/>
              </a:rPr>
              <a:t>“</a:t>
            </a:r>
            <a: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Word became flesh and blood, and moved into the neighborhood. We saw the glory with our own eyes, the one-of-a-kind glory, like Father, like Son. Generous inside and out, true from start to finish.” 							</a:t>
            </a:r>
          </a:p>
          <a:p>
            <a: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						</a:t>
            </a:r>
            <a:r>
              <a:rPr lang="en-US" sz="24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John 1:14, Message </a:t>
            </a:r>
            <a:b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br>
            <a:endPar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a:p>
            <a:endParaRPr lang="en-US" sz="2400" kern="0" dirty="0">
              <a:solidFill>
                <a:sysClr val="windowText" lastClr="000000"/>
              </a:solidFill>
            </a:endParaRPr>
          </a:p>
        </p:txBody>
      </p:sp>
      <p:sp>
        <p:nvSpPr>
          <p:cNvPr id="13" name="TextBox 12">
            <a:extLst>
              <a:ext uri="{FF2B5EF4-FFF2-40B4-BE49-F238E27FC236}">
                <a16:creationId xmlns:a16="http://schemas.microsoft.com/office/drawing/2014/main" id="{20724A38-D7A8-9042-BE75-8E37A874DAD1}"/>
              </a:ext>
            </a:extLst>
          </p:cNvPr>
          <p:cNvSpPr txBox="1"/>
          <p:nvPr/>
        </p:nvSpPr>
        <p:spPr>
          <a:xfrm>
            <a:off x="3695700" y="665994"/>
            <a:ext cx="3733800" cy="707886"/>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OUR EXAMPLE</a:t>
            </a:r>
          </a:p>
        </p:txBody>
      </p:sp>
    </p:spTree>
    <p:extLst>
      <p:ext uri="{BB962C8B-B14F-4D97-AF65-F5344CB8AC3E}">
        <p14:creationId xmlns:p14="http://schemas.microsoft.com/office/powerpoint/2010/main" val="330709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597542" y="351669"/>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WALKING IN HIS STEPS</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285982" y="1358956"/>
            <a:ext cx="6138337" cy="556260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60020" indent="-160020">
              <a:lnSpc>
                <a:spcPct val="90000"/>
              </a:lnSpc>
            </a:pPr>
            <a:r>
              <a:rPr lang="en-US" sz="3200" kern="0" dirty="0">
                <a:solidFill>
                  <a:srgbClr val="003D69"/>
                </a:solidFill>
              </a:rPr>
              <a:t>“…in order to walk in the steps of Jesus. We shall find His footprints beside the sickbed, in the hovels of poverty, in the crowded alleys of the great city, and in every place where there are human hearts in need of consolation. In doing as Jesus did when on earth, we shall walk in His steps.”</a:t>
            </a:r>
          </a:p>
          <a:p>
            <a:pPr marL="274320" indent="-274320">
              <a:spcAft>
                <a:spcPts val="600"/>
              </a:spcAft>
            </a:pPr>
            <a:endParaRPr lang="en-US" sz="2800" kern="0" dirty="0">
              <a:solidFill>
                <a:srgbClr val="003D69"/>
              </a:solidFill>
            </a:endParaRPr>
          </a:p>
          <a:p>
            <a:pPr>
              <a:lnSpc>
                <a:spcPct val="90000"/>
              </a:lnSpc>
            </a:pPr>
            <a:r>
              <a:rPr lang="en-US" sz="2800" kern="0" dirty="0">
                <a:solidFill>
                  <a:srgbClr val="003D69"/>
                </a:solidFill>
              </a:rPr>
              <a:t>Desire of Ages, 640</a:t>
            </a:r>
          </a:p>
          <a:p>
            <a:pPr>
              <a:lnSpc>
                <a:spcPct val="90000"/>
              </a:lnSpc>
            </a:pPr>
            <a:endParaRPr lang="en-US" sz="2400" kern="0" dirty="0">
              <a:solidFill>
                <a:sysClr val="windowText" lastClr="000000"/>
              </a:solidFill>
            </a:endParaRPr>
          </a:p>
        </p:txBody>
      </p:sp>
      <p:pic>
        <p:nvPicPr>
          <p:cNvPr id="9" name="Picture 8" descr="A vintage photo of a person&#10;&#10;Description automatically generated">
            <a:extLst>
              <a:ext uri="{FF2B5EF4-FFF2-40B4-BE49-F238E27FC236}">
                <a16:creationId xmlns:a16="http://schemas.microsoft.com/office/drawing/2014/main" id="{E3A0A680-2851-EB4D-8804-836EE4C01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810540" cy="6858000"/>
          </a:xfrm>
          <a:prstGeom prst="rect">
            <a:avLst/>
          </a:prstGeom>
          <a:effectLst>
            <a:softEdge rad="0"/>
          </a:effectLst>
        </p:spPr>
      </p:pic>
      <p:sp>
        <p:nvSpPr>
          <p:cNvPr id="12" name="TextBox 11">
            <a:extLst>
              <a:ext uri="{FF2B5EF4-FFF2-40B4-BE49-F238E27FC236}">
                <a16:creationId xmlns:a16="http://schemas.microsoft.com/office/drawing/2014/main" id="{E7DF78D3-3779-4843-9992-E2D910EC767B}"/>
              </a:ext>
            </a:extLst>
          </p:cNvPr>
          <p:cNvSpPr txBox="1"/>
          <p:nvPr/>
        </p:nvSpPr>
        <p:spPr>
          <a:xfrm>
            <a:off x="567263" y="6477000"/>
            <a:ext cx="2743200" cy="261610"/>
          </a:xfrm>
          <a:prstGeom prst="rect">
            <a:avLst/>
          </a:prstGeom>
          <a:noFill/>
        </p:spPr>
        <p:txBody>
          <a:bodyPr wrap="square" rtlCol="0">
            <a:spAutoFit/>
          </a:bodyPr>
          <a:lstStyle/>
          <a:p>
            <a:r>
              <a:rPr lang="en-US" sz="1100" dirty="0">
                <a:solidFill>
                  <a:schemeClr val="bg1"/>
                </a:solidFill>
              </a:rPr>
              <a:t>Courtesy of the Ellen G. White Estate, Inc. </a:t>
            </a:r>
          </a:p>
        </p:txBody>
      </p:sp>
    </p:spTree>
    <p:extLst>
      <p:ext uri="{BB962C8B-B14F-4D97-AF65-F5344CB8AC3E}">
        <p14:creationId xmlns:p14="http://schemas.microsoft.com/office/powerpoint/2010/main" val="209841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8" y="0"/>
            <a:ext cx="10576814"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0" y="0"/>
            <a:ext cx="10577195" cy="6858000"/>
          </a:xfrm>
          <a:custGeom>
            <a:avLst/>
            <a:gdLst/>
            <a:ahLst/>
            <a:cxnLst/>
            <a:rect l="l" t="t" r="r" b="b"/>
            <a:pathLst>
              <a:path w="10577195" h="6858000">
                <a:moveTo>
                  <a:pt x="3401250" y="3784600"/>
                </a:moveTo>
                <a:lnTo>
                  <a:pt x="3230562" y="3784600"/>
                </a:lnTo>
                <a:lnTo>
                  <a:pt x="3230562" y="5257800"/>
                </a:lnTo>
                <a:lnTo>
                  <a:pt x="200077" y="6858000"/>
                </a:lnTo>
                <a:lnTo>
                  <a:pt x="470146" y="6858000"/>
                </a:lnTo>
                <a:lnTo>
                  <a:pt x="3230562" y="5359400"/>
                </a:lnTo>
                <a:lnTo>
                  <a:pt x="3401250" y="5359400"/>
                </a:lnTo>
                <a:lnTo>
                  <a:pt x="3401250" y="5270500"/>
                </a:lnTo>
                <a:lnTo>
                  <a:pt x="3587654" y="5168900"/>
                </a:lnTo>
                <a:lnTo>
                  <a:pt x="3401250" y="5168900"/>
                </a:lnTo>
                <a:lnTo>
                  <a:pt x="3401250" y="3784600"/>
                </a:lnTo>
                <a:close/>
              </a:path>
              <a:path w="10577195" h="6858000">
                <a:moveTo>
                  <a:pt x="3401250" y="5359400"/>
                </a:moveTo>
                <a:lnTo>
                  <a:pt x="3230562" y="5359400"/>
                </a:lnTo>
                <a:lnTo>
                  <a:pt x="3230562" y="6858000"/>
                </a:lnTo>
                <a:lnTo>
                  <a:pt x="3401250" y="6858000"/>
                </a:lnTo>
                <a:lnTo>
                  <a:pt x="3401250" y="5359400"/>
                </a:lnTo>
                <a:close/>
              </a:path>
              <a:path w="10577195" h="6858000">
                <a:moveTo>
                  <a:pt x="5798362" y="4025900"/>
                </a:moveTo>
                <a:lnTo>
                  <a:pt x="5684697" y="4025900"/>
                </a:lnTo>
                <a:lnTo>
                  <a:pt x="5684697" y="5232400"/>
                </a:lnTo>
                <a:lnTo>
                  <a:pt x="3614066" y="6858000"/>
                </a:lnTo>
                <a:lnTo>
                  <a:pt x="3775592" y="6858000"/>
                </a:lnTo>
                <a:lnTo>
                  <a:pt x="5684697" y="5321300"/>
                </a:lnTo>
                <a:lnTo>
                  <a:pt x="5798362" y="5321300"/>
                </a:lnTo>
                <a:lnTo>
                  <a:pt x="5798362" y="5232400"/>
                </a:lnTo>
                <a:lnTo>
                  <a:pt x="5908210" y="5143500"/>
                </a:lnTo>
                <a:lnTo>
                  <a:pt x="5798362" y="5143500"/>
                </a:lnTo>
                <a:lnTo>
                  <a:pt x="5798362" y="4025900"/>
                </a:lnTo>
                <a:close/>
              </a:path>
              <a:path w="10577195" h="6858000">
                <a:moveTo>
                  <a:pt x="5798362" y="5321300"/>
                </a:moveTo>
                <a:lnTo>
                  <a:pt x="5684697" y="5321300"/>
                </a:lnTo>
                <a:lnTo>
                  <a:pt x="5684697" y="6858000"/>
                </a:lnTo>
                <a:lnTo>
                  <a:pt x="5798362" y="6858000"/>
                </a:lnTo>
                <a:lnTo>
                  <a:pt x="5798362" y="5321300"/>
                </a:lnTo>
                <a:close/>
              </a:path>
              <a:path w="10577195" h="6858000">
                <a:moveTo>
                  <a:pt x="7395984" y="4000500"/>
                </a:moveTo>
                <a:lnTo>
                  <a:pt x="7320534" y="4000500"/>
                </a:lnTo>
                <a:lnTo>
                  <a:pt x="7320534" y="5232400"/>
                </a:lnTo>
                <a:lnTo>
                  <a:pt x="5940159" y="6858000"/>
                </a:lnTo>
                <a:lnTo>
                  <a:pt x="6047953" y="6858000"/>
                </a:lnTo>
                <a:lnTo>
                  <a:pt x="7320534" y="5321300"/>
                </a:lnTo>
                <a:lnTo>
                  <a:pt x="7395984" y="5321300"/>
                </a:lnTo>
                <a:lnTo>
                  <a:pt x="7395984" y="5232400"/>
                </a:lnTo>
                <a:lnTo>
                  <a:pt x="7469242" y="5143500"/>
                </a:lnTo>
                <a:lnTo>
                  <a:pt x="7395984" y="5143500"/>
                </a:lnTo>
                <a:lnTo>
                  <a:pt x="7395984" y="4000500"/>
                </a:lnTo>
                <a:close/>
              </a:path>
              <a:path w="10577195" h="6858000">
                <a:moveTo>
                  <a:pt x="7395984" y="5321300"/>
                </a:moveTo>
                <a:lnTo>
                  <a:pt x="7320534" y="5321300"/>
                </a:lnTo>
                <a:lnTo>
                  <a:pt x="7320534" y="6858000"/>
                </a:lnTo>
                <a:lnTo>
                  <a:pt x="7395984" y="6858000"/>
                </a:lnTo>
                <a:lnTo>
                  <a:pt x="7395984" y="5321300"/>
                </a:lnTo>
                <a:close/>
              </a:path>
              <a:path w="10577195" h="6858000">
                <a:moveTo>
                  <a:pt x="8461654" y="4000500"/>
                </a:moveTo>
                <a:lnTo>
                  <a:pt x="8411133" y="4000500"/>
                </a:lnTo>
                <a:lnTo>
                  <a:pt x="8411133" y="5232400"/>
                </a:lnTo>
                <a:lnTo>
                  <a:pt x="7491286" y="6858000"/>
                </a:lnTo>
                <a:lnTo>
                  <a:pt x="7562781" y="6858000"/>
                </a:lnTo>
                <a:lnTo>
                  <a:pt x="8411133" y="5321300"/>
                </a:lnTo>
                <a:lnTo>
                  <a:pt x="8461654" y="5321300"/>
                </a:lnTo>
                <a:lnTo>
                  <a:pt x="8461654" y="5232400"/>
                </a:lnTo>
                <a:lnTo>
                  <a:pt x="8509986" y="5143500"/>
                </a:lnTo>
                <a:lnTo>
                  <a:pt x="8461654" y="5143500"/>
                </a:lnTo>
                <a:lnTo>
                  <a:pt x="8461654" y="4000500"/>
                </a:lnTo>
                <a:close/>
              </a:path>
              <a:path w="10577195" h="6858000">
                <a:moveTo>
                  <a:pt x="8461654" y="5321300"/>
                </a:moveTo>
                <a:lnTo>
                  <a:pt x="8411133" y="5321300"/>
                </a:lnTo>
                <a:lnTo>
                  <a:pt x="8411133" y="6858000"/>
                </a:lnTo>
                <a:lnTo>
                  <a:pt x="8461654" y="6858000"/>
                </a:lnTo>
                <a:lnTo>
                  <a:pt x="8461654" y="5321300"/>
                </a:lnTo>
                <a:close/>
              </a:path>
              <a:path w="10577195" h="6858000">
                <a:moveTo>
                  <a:pt x="9171914" y="3987800"/>
                </a:moveTo>
                <a:lnTo>
                  <a:pt x="9138297" y="3987800"/>
                </a:lnTo>
                <a:lnTo>
                  <a:pt x="9138297" y="5219700"/>
                </a:lnTo>
                <a:lnTo>
                  <a:pt x="8524672" y="6858000"/>
                </a:lnTo>
                <a:lnTo>
                  <a:pt x="8572599" y="6858000"/>
                </a:lnTo>
                <a:lnTo>
                  <a:pt x="9138297" y="5308600"/>
                </a:lnTo>
                <a:lnTo>
                  <a:pt x="9171914" y="5308600"/>
                </a:lnTo>
                <a:lnTo>
                  <a:pt x="9171914" y="5219700"/>
                </a:lnTo>
                <a:lnTo>
                  <a:pt x="9204459" y="5130800"/>
                </a:lnTo>
                <a:lnTo>
                  <a:pt x="9171914" y="5130800"/>
                </a:lnTo>
                <a:lnTo>
                  <a:pt x="9171914" y="3987800"/>
                </a:lnTo>
                <a:close/>
              </a:path>
              <a:path w="10577195" h="6858000">
                <a:moveTo>
                  <a:pt x="9171914" y="5308600"/>
                </a:moveTo>
                <a:lnTo>
                  <a:pt x="9138297" y="5308600"/>
                </a:lnTo>
                <a:lnTo>
                  <a:pt x="9138297" y="6858000"/>
                </a:lnTo>
                <a:lnTo>
                  <a:pt x="9171914" y="6858000"/>
                </a:lnTo>
                <a:lnTo>
                  <a:pt x="9171914" y="5308600"/>
                </a:lnTo>
                <a:close/>
              </a:path>
              <a:path w="10577195" h="6858000">
                <a:moveTo>
                  <a:pt x="9645408" y="3987800"/>
                </a:moveTo>
                <a:lnTo>
                  <a:pt x="9622891" y="3987800"/>
                </a:lnTo>
                <a:lnTo>
                  <a:pt x="9622891" y="5219700"/>
                </a:lnTo>
                <a:lnTo>
                  <a:pt x="9213317" y="6858000"/>
                </a:lnTo>
                <a:lnTo>
                  <a:pt x="9245187" y="6858000"/>
                </a:lnTo>
                <a:lnTo>
                  <a:pt x="9622891" y="5308600"/>
                </a:lnTo>
                <a:lnTo>
                  <a:pt x="9645408" y="5308600"/>
                </a:lnTo>
                <a:lnTo>
                  <a:pt x="9645408" y="5207000"/>
                </a:lnTo>
                <a:lnTo>
                  <a:pt x="9667104" y="5118100"/>
                </a:lnTo>
                <a:lnTo>
                  <a:pt x="9645408" y="5118100"/>
                </a:lnTo>
                <a:lnTo>
                  <a:pt x="9645408" y="3987800"/>
                </a:lnTo>
                <a:close/>
              </a:path>
              <a:path w="10577195" h="6858000">
                <a:moveTo>
                  <a:pt x="9645408" y="5308600"/>
                </a:moveTo>
                <a:lnTo>
                  <a:pt x="9622891" y="5308600"/>
                </a:lnTo>
                <a:lnTo>
                  <a:pt x="9622891" y="6858000"/>
                </a:lnTo>
                <a:lnTo>
                  <a:pt x="9645408" y="6858000"/>
                </a:lnTo>
                <a:lnTo>
                  <a:pt x="9645408" y="5308600"/>
                </a:lnTo>
                <a:close/>
              </a:path>
              <a:path w="10577195" h="6858000">
                <a:moveTo>
                  <a:pt x="9960952" y="3975100"/>
                </a:moveTo>
                <a:lnTo>
                  <a:pt x="9946055" y="3975100"/>
                </a:lnTo>
                <a:lnTo>
                  <a:pt x="9946055" y="5194300"/>
                </a:lnTo>
                <a:lnTo>
                  <a:pt x="9671816" y="6858000"/>
                </a:lnTo>
                <a:lnTo>
                  <a:pt x="9693181" y="6858000"/>
                </a:lnTo>
                <a:lnTo>
                  <a:pt x="9946055" y="5283200"/>
                </a:lnTo>
                <a:lnTo>
                  <a:pt x="9960952" y="5283200"/>
                </a:lnTo>
                <a:lnTo>
                  <a:pt x="9960952" y="5194300"/>
                </a:lnTo>
                <a:lnTo>
                  <a:pt x="9975270" y="5105400"/>
                </a:lnTo>
                <a:lnTo>
                  <a:pt x="9960952" y="5105400"/>
                </a:lnTo>
                <a:lnTo>
                  <a:pt x="9960952" y="3975100"/>
                </a:lnTo>
                <a:close/>
              </a:path>
              <a:path w="10577195" h="6858000">
                <a:moveTo>
                  <a:pt x="9960952" y="5283200"/>
                </a:moveTo>
                <a:lnTo>
                  <a:pt x="9946055" y="5283200"/>
                </a:lnTo>
                <a:lnTo>
                  <a:pt x="9946066" y="6858000"/>
                </a:lnTo>
                <a:lnTo>
                  <a:pt x="9960952" y="6858000"/>
                </a:lnTo>
                <a:lnTo>
                  <a:pt x="9960952" y="5283200"/>
                </a:lnTo>
                <a:close/>
              </a:path>
              <a:path w="10577195" h="6858000">
                <a:moveTo>
                  <a:pt x="10171430" y="3949700"/>
                </a:moveTo>
                <a:lnTo>
                  <a:pt x="10161397" y="3949700"/>
                </a:lnTo>
                <a:lnTo>
                  <a:pt x="10161397" y="5181600"/>
                </a:lnTo>
                <a:lnTo>
                  <a:pt x="9978774" y="6858000"/>
                </a:lnTo>
                <a:lnTo>
                  <a:pt x="9992883" y="6858000"/>
                </a:lnTo>
                <a:lnTo>
                  <a:pt x="10161397" y="5270500"/>
                </a:lnTo>
                <a:lnTo>
                  <a:pt x="10171430" y="5270500"/>
                </a:lnTo>
                <a:lnTo>
                  <a:pt x="10171430" y="5181600"/>
                </a:lnTo>
                <a:lnTo>
                  <a:pt x="10180888" y="5092700"/>
                </a:lnTo>
                <a:lnTo>
                  <a:pt x="10171430" y="5092700"/>
                </a:lnTo>
                <a:lnTo>
                  <a:pt x="10171430" y="3949700"/>
                </a:lnTo>
                <a:close/>
              </a:path>
              <a:path w="10577195" h="6858000">
                <a:moveTo>
                  <a:pt x="10171430" y="5270500"/>
                </a:moveTo>
                <a:lnTo>
                  <a:pt x="10161397" y="5270500"/>
                </a:lnTo>
                <a:lnTo>
                  <a:pt x="10161397" y="6858000"/>
                </a:lnTo>
                <a:lnTo>
                  <a:pt x="10171430" y="6858000"/>
                </a:lnTo>
                <a:lnTo>
                  <a:pt x="10171430" y="5270500"/>
                </a:lnTo>
                <a:close/>
              </a:path>
              <a:path w="10577195" h="6858000">
                <a:moveTo>
                  <a:pt x="10311828" y="3924300"/>
                </a:moveTo>
                <a:lnTo>
                  <a:pt x="10305199" y="3924300"/>
                </a:lnTo>
                <a:lnTo>
                  <a:pt x="10305199" y="5156200"/>
                </a:lnTo>
                <a:lnTo>
                  <a:pt x="10182791" y="6858000"/>
                </a:lnTo>
                <a:lnTo>
                  <a:pt x="10192272" y="6858000"/>
                </a:lnTo>
                <a:lnTo>
                  <a:pt x="10305199" y="5245100"/>
                </a:lnTo>
                <a:lnTo>
                  <a:pt x="10311828" y="5245100"/>
                </a:lnTo>
                <a:lnTo>
                  <a:pt x="10311828" y="5156200"/>
                </a:lnTo>
                <a:lnTo>
                  <a:pt x="10318878" y="5054600"/>
                </a:lnTo>
                <a:lnTo>
                  <a:pt x="10311828" y="5054600"/>
                </a:lnTo>
                <a:lnTo>
                  <a:pt x="10311828" y="3924300"/>
                </a:lnTo>
                <a:close/>
              </a:path>
              <a:path w="10577195" h="6858000">
                <a:moveTo>
                  <a:pt x="10311828" y="5245100"/>
                </a:moveTo>
                <a:lnTo>
                  <a:pt x="10305199" y="5245100"/>
                </a:lnTo>
                <a:lnTo>
                  <a:pt x="10305199" y="6858000"/>
                </a:lnTo>
                <a:lnTo>
                  <a:pt x="10311828" y="6858000"/>
                </a:lnTo>
                <a:lnTo>
                  <a:pt x="10311828" y="5245100"/>
                </a:lnTo>
                <a:close/>
              </a:path>
              <a:path w="10577195" h="6858000">
                <a:moveTo>
                  <a:pt x="10405224" y="3873500"/>
                </a:moveTo>
                <a:lnTo>
                  <a:pt x="10400830" y="3873500"/>
                </a:lnTo>
                <a:lnTo>
                  <a:pt x="10400830" y="5105400"/>
                </a:lnTo>
                <a:lnTo>
                  <a:pt x="10318676" y="6858000"/>
                </a:lnTo>
                <a:lnTo>
                  <a:pt x="10324974" y="6858000"/>
                </a:lnTo>
                <a:lnTo>
                  <a:pt x="10400830" y="5194300"/>
                </a:lnTo>
                <a:lnTo>
                  <a:pt x="10405224" y="5194300"/>
                </a:lnTo>
                <a:lnTo>
                  <a:pt x="10405224" y="5105400"/>
                </a:lnTo>
                <a:lnTo>
                  <a:pt x="10409274" y="5016500"/>
                </a:lnTo>
                <a:lnTo>
                  <a:pt x="10405224" y="5016500"/>
                </a:lnTo>
                <a:lnTo>
                  <a:pt x="10405224" y="3873500"/>
                </a:lnTo>
                <a:close/>
              </a:path>
              <a:path w="10577195" h="6858000">
                <a:moveTo>
                  <a:pt x="10405224" y="5194300"/>
                </a:moveTo>
                <a:lnTo>
                  <a:pt x="10400830" y="5194300"/>
                </a:lnTo>
                <a:lnTo>
                  <a:pt x="10400830" y="6858000"/>
                </a:lnTo>
                <a:lnTo>
                  <a:pt x="10405224" y="6858000"/>
                </a:lnTo>
                <a:lnTo>
                  <a:pt x="10405224" y="5194300"/>
                </a:lnTo>
                <a:close/>
              </a:path>
              <a:path w="10577195" h="6858000">
                <a:moveTo>
                  <a:pt x="10467606" y="3797300"/>
                </a:moveTo>
                <a:lnTo>
                  <a:pt x="10464825" y="3797300"/>
                </a:lnTo>
                <a:lnTo>
                  <a:pt x="10464825" y="5067300"/>
                </a:lnTo>
                <a:lnTo>
                  <a:pt x="10410717" y="6858000"/>
                </a:lnTo>
                <a:lnTo>
                  <a:pt x="10414889" y="6858000"/>
                </a:lnTo>
                <a:lnTo>
                  <a:pt x="10464825" y="5168900"/>
                </a:lnTo>
                <a:lnTo>
                  <a:pt x="10467606" y="5168900"/>
                </a:lnTo>
                <a:lnTo>
                  <a:pt x="10467606" y="5067300"/>
                </a:lnTo>
                <a:lnTo>
                  <a:pt x="10470226" y="4978400"/>
                </a:lnTo>
                <a:lnTo>
                  <a:pt x="10467606" y="4978400"/>
                </a:lnTo>
                <a:lnTo>
                  <a:pt x="10467606" y="3797300"/>
                </a:lnTo>
                <a:close/>
              </a:path>
              <a:path w="10577195" h="6858000">
                <a:moveTo>
                  <a:pt x="10467606" y="5168900"/>
                </a:moveTo>
                <a:lnTo>
                  <a:pt x="10464825" y="5168900"/>
                </a:lnTo>
                <a:lnTo>
                  <a:pt x="10464825" y="6858000"/>
                </a:lnTo>
                <a:lnTo>
                  <a:pt x="10467606" y="6858000"/>
                </a:lnTo>
                <a:lnTo>
                  <a:pt x="10467606" y="5168900"/>
                </a:lnTo>
                <a:close/>
              </a:path>
              <a:path w="10577195" h="6858000">
                <a:moveTo>
                  <a:pt x="10509288" y="3721100"/>
                </a:moveTo>
                <a:lnTo>
                  <a:pt x="10507281" y="3721100"/>
                </a:lnTo>
                <a:lnTo>
                  <a:pt x="10507281" y="4927600"/>
                </a:lnTo>
                <a:lnTo>
                  <a:pt x="10470203" y="6858000"/>
                </a:lnTo>
                <a:lnTo>
                  <a:pt x="10472837" y="6858000"/>
                </a:lnTo>
                <a:lnTo>
                  <a:pt x="10507281" y="5016500"/>
                </a:lnTo>
                <a:lnTo>
                  <a:pt x="10509288" y="5016500"/>
                </a:lnTo>
                <a:lnTo>
                  <a:pt x="10509288" y="4914900"/>
                </a:lnTo>
                <a:lnTo>
                  <a:pt x="10510939" y="4826000"/>
                </a:lnTo>
                <a:lnTo>
                  <a:pt x="10509288" y="4826000"/>
                </a:lnTo>
                <a:lnTo>
                  <a:pt x="10509288" y="3721100"/>
                </a:lnTo>
                <a:close/>
              </a:path>
              <a:path w="10577195" h="6858000">
                <a:moveTo>
                  <a:pt x="10509288" y="5016500"/>
                </a:moveTo>
                <a:lnTo>
                  <a:pt x="10507281" y="5016500"/>
                </a:lnTo>
                <a:lnTo>
                  <a:pt x="10507281" y="6858000"/>
                </a:lnTo>
                <a:lnTo>
                  <a:pt x="10509288" y="6858000"/>
                </a:lnTo>
                <a:lnTo>
                  <a:pt x="10509288" y="5016500"/>
                </a:lnTo>
                <a:close/>
              </a:path>
              <a:path w="10577195" h="6858000">
                <a:moveTo>
                  <a:pt x="10537317" y="3505200"/>
                </a:moveTo>
                <a:lnTo>
                  <a:pt x="10535475" y="3505200"/>
                </a:lnTo>
                <a:lnTo>
                  <a:pt x="10535475" y="4737100"/>
                </a:lnTo>
                <a:lnTo>
                  <a:pt x="10510262" y="6858000"/>
                </a:lnTo>
                <a:lnTo>
                  <a:pt x="10512165" y="6858000"/>
                </a:lnTo>
                <a:lnTo>
                  <a:pt x="10535475" y="4838700"/>
                </a:lnTo>
                <a:lnTo>
                  <a:pt x="10537317" y="4838700"/>
                </a:lnTo>
                <a:lnTo>
                  <a:pt x="10537317" y="4673600"/>
                </a:lnTo>
                <a:lnTo>
                  <a:pt x="10538486" y="4572000"/>
                </a:lnTo>
                <a:lnTo>
                  <a:pt x="10537317" y="4572000"/>
                </a:lnTo>
                <a:lnTo>
                  <a:pt x="10537317" y="3505200"/>
                </a:lnTo>
                <a:close/>
              </a:path>
              <a:path w="10577195" h="6858000">
                <a:moveTo>
                  <a:pt x="10537317" y="4838700"/>
                </a:moveTo>
                <a:lnTo>
                  <a:pt x="10535475" y="4838700"/>
                </a:lnTo>
                <a:lnTo>
                  <a:pt x="10535475" y="6858000"/>
                </a:lnTo>
                <a:lnTo>
                  <a:pt x="10537317" y="6858000"/>
                </a:lnTo>
                <a:lnTo>
                  <a:pt x="10537317" y="4838700"/>
                </a:lnTo>
                <a:close/>
              </a:path>
              <a:path w="10577195" h="6858000">
                <a:moveTo>
                  <a:pt x="10555693" y="3238500"/>
                </a:moveTo>
                <a:lnTo>
                  <a:pt x="10553839" y="3238500"/>
                </a:lnTo>
                <a:lnTo>
                  <a:pt x="10553839" y="4648200"/>
                </a:lnTo>
                <a:lnTo>
                  <a:pt x="10538398" y="6858000"/>
                </a:lnTo>
                <a:lnTo>
                  <a:pt x="10540126" y="6858000"/>
                </a:lnTo>
                <a:lnTo>
                  <a:pt x="10553839" y="4800600"/>
                </a:lnTo>
                <a:lnTo>
                  <a:pt x="10555693" y="4800600"/>
                </a:lnTo>
                <a:lnTo>
                  <a:pt x="10555693" y="4521200"/>
                </a:lnTo>
                <a:lnTo>
                  <a:pt x="10556623" y="4381500"/>
                </a:lnTo>
                <a:lnTo>
                  <a:pt x="10555693" y="4381500"/>
                </a:lnTo>
                <a:lnTo>
                  <a:pt x="10555693" y="3238500"/>
                </a:lnTo>
                <a:close/>
              </a:path>
              <a:path w="10577195" h="6858000">
                <a:moveTo>
                  <a:pt x="10555693" y="4800600"/>
                </a:moveTo>
                <a:lnTo>
                  <a:pt x="10553839" y="4800600"/>
                </a:lnTo>
                <a:lnTo>
                  <a:pt x="10553839" y="6858000"/>
                </a:lnTo>
                <a:lnTo>
                  <a:pt x="10556968" y="6858000"/>
                </a:lnTo>
                <a:lnTo>
                  <a:pt x="10557407" y="6731000"/>
                </a:lnTo>
                <a:lnTo>
                  <a:pt x="10555693" y="6731000"/>
                </a:lnTo>
                <a:lnTo>
                  <a:pt x="10555693" y="4800600"/>
                </a:lnTo>
                <a:close/>
              </a:path>
              <a:path w="10577195" h="6858000">
                <a:moveTo>
                  <a:pt x="10568127" y="4165600"/>
                </a:moveTo>
                <a:lnTo>
                  <a:pt x="10566260" y="4165600"/>
                </a:lnTo>
                <a:lnTo>
                  <a:pt x="10566260" y="6858000"/>
                </a:lnTo>
                <a:lnTo>
                  <a:pt x="10568167" y="6858000"/>
                </a:lnTo>
                <a:lnTo>
                  <a:pt x="10569549" y="5816600"/>
                </a:lnTo>
                <a:lnTo>
                  <a:pt x="10568127" y="5816600"/>
                </a:lnTo>
                <a:lnTo>
                  <a:pt x="10568127" y="4165600"/>
                </a:lnTo>
                <a:close/>
              </a:path>
              <a:path w="10577195" h="6858000">
                <a:moveTo>
                  <a:pt x="10576814" y="1739900"/>
                </a:moveTo>
                <a:lnTo>
                  <a:pt x="10574959" y="1739900"/>
                </a:lnTo>
                <a:lnTo>
                  <a:pt x="10574959" y="6858000"/>
                </a:lnTo>
                <a:lnTo>
                  <a:pt x="10576814" y="6858000"/>
                </a:lnTo>
                <a:lnTo>
                  <a:pt x="10576814" y="1739900"/>
                </a:lnTo>
                <a:close/>
              </a:path>
              <a:path w="10577195" h="6858000">
                <a:moveTo>
                  <a:pt x="10568127" y="2933700"/>
                </a:moveTo>
                <a:lnTo>
                  <a:pt x="10566260" y="2933700"/>
                </a:lnTo>
                <a:lnTo>
                  <a:pt x="10566212" y="3949700"/>
                </a:lnTo>
                <a:lnTo>
                  <a:pt x="10555693" y="6731000"/>
                </a:lnTo>
                <a:lnTo>
                  <a:pt x="10557407" y="6731000"/>
                </a:lnTo>
                <a:lnTo>
                  <a:pt x="10566260" y="4165600"/>
                </a:lnTo>
                <a:lnTo>
                  <a:pt x="10568127" y="4165600"/>
                </a:lnTo>
                <a:lnTo>
                  <a:pt x="10568127" y="3632200"/>
                </a:lnTo>
                <a:lnTo>
                  <a:pt x="10568784" y="3441700"/>
                </a:lnTo>
                <a:lnTo>
                  <a:pt x="10568127" y="3441700"/>
                </a:lnTo>
                <a:lnTo>
                  <a:pt x="10568127" y="2933700"/>
                </a:lnTo>
                <a:close/>
              </a:path>
              <a:path w="10577195" h="6858000">
                <a:moveTo>
                  <a:pt x="10576814" y="1651000"/>
                </a:moveTo>
                <a:lnTo>
                  <a:pt x="10574959" y="1651000"/>
                </a:lnTo>
                <a:lnTo>
                  <a:pt x="10568127" y="5816600"/>
                </a:lnTo>
                <a:lnTo>
                  <a:pt x="10569549" y="5816600"/>
                </a:lnTo>
                <a:lnTo>
                  <a:pt x="10574959" y="1739900"/>
                </a:lnTo>
                <a:lnTo>
                  <a:pt x="10576814" y="1739900"/>
                </a:lnTo>
                <a:lnTo>
                  <a:pt x="10576814" y="1651000"/>
                </a:lnTo>
                <a:close/>
              </a:path>
              <a:path w="10577195" h="6858000">
                <a:moveTo>
                  <a:pt x="5798375" y="2984500"/>
                </a:moveTo>
                <a:lnTo>
                  <a:pt x="5684697" y="2984500"/>
                </a:lnTo>
                <a:lnTo>
                  <a:pt x="5684697" y="3962400"/>
                </a:lnTo>
                <a:lnTo>
                  <a:pt x="3401250" y="5168900"/>
                </a:lnTo>
                <a:lnTo>
                  <a:pt x="3587654" y="5168900"/>
                </a:lnTo>
                <a:lnTo>
                  <a:pt x="5684697" y="4025900"/>
                </a:lnTo>
                <a:lnTo>
                  <a:pt x="5798362" y="4025900"/>
                </a:lnTo>
                <a:lnTo>
                  <a:pt x="5798362" y="3975100"/>
                </a:lnTo>
                <a:lnTo>
                  <a:pt x="5936742" y="3898900"/>
                </a:lnTo>
                <a:lnTo>
                  <a:pt x="5798362" y="3898900"/>
                </a:lnTo>
                <a:lnTo>
                  <a:pt x="5798375" y="2984500"/>
                </a:lnTo>
                <a:close/>
              </a:path>
              <a:path w="10577195" h="6858000">
                <a:moveTo>
                  <a:pt x="7395984" y="3136900"/>
                </a:moveTo>
                <a:lnTo>
                  <a:pt x="7320534" y="3136900"/>
                </a:lnTo>
                <a:lnTo>
                  <a:pt x="7320534" y="3937000"/>
                </a:lnTo>
                <a:lnTo>
                  <a:pt x="5798362" y="5143500"/>
                </a:lnTo>
                <a:lnTo>
                  <a:pt x="5908210" y="5143500"/>
                </a:lnTo>
                <a:lnTo>
                  <a:pt x="7320534" y="4000500"/>
                </a:lnTo>
                <a:lnTo>
                  <a:pt x="7395984" y="4000500"/>
                </a:lnTo>
                <a:lnTo>
                  <a:pt x="7395984" y="3937000"/>
                </a:lnTo>
                <a:lnTo>
                  <a:pt x="7459431" y="3886200"/>
                </a:lnTo>
                <a:lnTo>
                  <a:pt x="7395984" y="3886200"/>
                </a:lnTo>
                <a:lnTo>
                  <a:pt x="7395984" y="3136900"/>
                </a:lnTo>
                <a:close/>
              </a:path>
              <a:path w="10577195" h="6858000">
                <a:moveTo>
                  <a:pt x="8461654" y="3124200"/>
                </a:moveTo>
                <a:lnTo>
                  <a:pt x="8411133" y="3124200"/>
                </a:lnTo>
                <a:lnTo>
                  <a:pt x="8411133" y="3937000"/>
                </a:lnTo>
                <a:lnTo>
                  <a:pt x="7395984" y="5143500"/>
                </a:lnTo>
                <a:lnTo>
                  <a:pt x="7469242" y="5143500"/>
                </a:lnTo>
                <a:lnTo>
                  <a:pt x="8411133" y="4000500"/>
                </a:lnTo>
                <a:lnTo>
                  <a:pt x="8461654" y="4000500"/>
                </a:lnTo>
                <a:lnTo>
                  <a:pt x="8461654" y="3937000"/>
                </a:lnTo>
                <a:lnTo>
                  <a:pt x="8513703" y="3873500"/>
                </a:lnTo>
                <a:lnTo>
                  <a:pt x="8461654" y="3873500"/>
                </a:lnTo>
                <a:lnTo>
                  <a:pt x="8461654" y="3124200"/>
                </a:lnTo>
                <a:close/>
              </a:path>
              <a:path w="10577195" h="6858000">
                <a:moveTo>
                  <a:pt x="9171914" y="3111500"/>
                </a:moveTo>
                <a:lnTo>
                  <a:pt x="9138297" y="3111500"/>
                </a:lnTo>
                <a:lnTo>
                  <a:pt x="9138297" y="3937000"/>
                </a:lnTo>
                <a:lnTo>
                  <a:pt x="8461654" y="5143500"/>
                </a:lnTo>
                <a:lnTo>
                  <a:pt x="8509986" y="5143500"/>
                </a:lnTo>
                <a:lnTo>
                  <a:pt x="9138297" y="3987800"/>
                </a:lnTo>
                <a:lnTo>
                  <a:pt x="9171914" y="3987800"/>
                </a:lnTo>
                <a:lnTo>
                  <a:pt x="9171914" y="3937000"/>
                </a:lnTo>
                <a:lnTo>
                  <a:pt x="9206605" y="3873500"/>
                </a:lnTo>
                <a:lnTo>
                  <a:pt x="9171914" y="3873500"/>
                </a:lnTo>
                <a:lnTo>
                  <a:pt x="9171914" y="3111500"/>
                </a:lnTo>
                <a:close/>
              </a:path>
              <a:path w="10577195" h="6858000">
                <a:moveTo>
                  <a:pt x="9645408" y="3111500"/>
                </a:moveTo>
                <a:lnTo>
                  <a:pt x="9622891" y="3111500"/>
                </a:lnTo>
                <a:lnTo>
                  <a:pt x="9622891" y="3924300"/>
                </a:lnTo>
                <a:lnTo>
                  <a:pt x="9171914" y="5130800"/>
                </a:lnTo>
                <a:lnTo>
                  <a:pt x="9204459" y="5130800"/>
                </a:lnTo>
                <a:lnTo>
                  <a:pt x="9622891" y="3987800"/>
                </a:lnTo>
                <a:lnTo>
                  <a:pt x="9645408" y="3987800"/>
                </a:lnTo>
                <a:lnTo>
                  <a:pt x="9645408" y="3924300"/>
                </a:lnTo>
                <a:lnTo>
                  <a:pt x="9668535" y="3860800"/>
                </a:lnTo>
                <a:lnTo>
                  <a:pt x="9645408" y="3860800"/>
                </a:lnTo>
                <a:lnTo>
                  <a:pt x="9645408" y="3111500"/>
                </a:lnTo>
                <a:close/>
              </a:path>
              <a:path w="10577195" h="6858000">
                <a:moveTo>
                  <a:pt x="9960952" y="3098800"/>
                </a:moveTo>
                <a:lnTo>
                  <a:pt x="9946055" y="3098800"/>
                </a:lnTo>
                <a:lnTo>
                  <a:pt x="9946055" y="3911600"/>
                </a:lnTo>
                <a:lnTo>
                  <a:pt x="9645408" y="5118100"/>
                </a:lnTo>
                <a:lnTo>
                  <a:pt x="9667104" y="5118100"/>
                </a:lnTo>
                <a:lnTo>
                  <a:pt x="9946055" y="3975100"/>
                </a:lnTo>
                <a:lnTo>
                  <a:pt x="9960952" y="3975100"/>
                </a:lnTo>
                <a:lnTo>
                  <a:pt x="9960952" y="3911600"/>
                </a:lnTo>
                <a:lnTo>
                  <a:pt x="9976371" y="3848100"/>
                </a:lnTo>
                <a:lnTo>
                  <a:pt x="9960952" y="3848100"/>
                </a:lnTo>
                <a:lnTo>
                  <a:pt x="9960952" y="3098800"/>
                </a:lnTo>
                <a:close/>
              </a:path>
              <a:path w="10577195" h="6858000">
                <a:moveTo>
                  <a:pt x="10171430" y="3086100"/>
                </a:moveTo>
                <a:lnTo>
                  <a:pt x="10161397" y="3086100"/>
                </a:lnTo>
                <a:lnTo>
                  <a:pt x="10161397" y="3886200"/>
                </a:lnTo>
                <a:lnTo>
                  <a:pt x="9960952" y="5105400"/>
                </a:lnTo>
                <a:lnTo>
                  <a:pt x="9975270" y="5105400"/>
                </a:lnTo>
                <a:lnTo>
                  <a:pt x="10161397" y="3949700"/>
                </a:lnTo>
                <a:lnTo>
                  <a:pt x="10171430" y="3949700"/>
                </a:lnTo>
                <a:lnTo>
                  <a:pt x="10171430" y="3886200"/>
                </a:lnTo>
                <a:lnTo>
                  <a:pt x="10181564" y="3822700"/>
                </a:lnTo>
                <a:lnTo>
                  <a:pt x="10171430" y="3822700"/>
                </a:lnTo>
                <a:lnTo>
                  <a:pt x="10171430" y="3086100"/>
                </a:lnTo>
                <a:close/>
              </a:path>
              <a:path w="10577195" h="6858000">
                <a:moveTo>
                  <a:pt x="10311828" y="3048000"/>
                </a:moveTo>
                <a:lnTo>
                  <a:pt x="10305199" y="3048000"/>
                </a:lnTo>
                <a:lnTo>
                  <a:pt x="10305199" y="3860800"/>
                </a:lnTo>
                <a:lnTo>
                  <a:pt x="10171430" y="5092700"/>
                </a:lnTo>
                <a:lnTo>
                  <a:pt x="10180888" y="5092700"/>
                </a:lnTo>
                <a:lnTo>
                  <a:pt x="10305199" y="3924300"/>
                </a:lnTo>
                <a:lnTo>
                  <a:pt x="10311828" y="3924300"/>
                </a:lnTo>
                <a:lnTo>
                  <a:pt x="10311828" y="3860800"/>
                </a:lnTo>
                <a:lnTo>
                  <a:pt x="10318571" y="3797300"/>
                </a:lnTo>
                <a:lnTo>
                  <a:pt x="10311828" y="3797300"/>
                </a:lnTo>
                <a:lnTo>
                  <a:pt x="10311828" y="3048000"/>
                </a:lnTo>
                <a:close/>
              </a:path>
              <a:path w="10577195" h="6858000">
                <a:moveTo>
                  <a:pt x="10405224" y="3022600"/>
                </a:moveTo>
                <a:lnTo>
                  <a:pt x="10400830" y="3022600"/>
                </a:lnTo>
                <a:lnTo>
                  <a:pt x="10400830" y="3810000"/>
                </a:lnTo>
                <a:lnTo>
                  <a:pt x="10311828" y="5054600"/>
                </a:lnTo>
                <a:lnTo>
                  <a:pt x="10318878" y="5054600"/>
                </a:lnTo>
                <a:lnTo>
                  <a:pt x="10400830" y="3873500"/>
                </a:lnTo>
                <a:lnTo>
                  <a:pt x="10405224" y="3873500"/>
                </a:lnTo>
                <a:lnTo>
                  <a:pt x="10405224" y="3810000"/>
                </a:lnTo>
                <a:lnTo>
                  <a:pt x="10408782" y="3759200"/>
                </a:lnTo>
                <a:lnTo>
                  <a:pt x="10405224" y="3759200"/>
                </a:lnTo>
                <a:lnTo>
                  <a:pt x="10405224" y="3022600"/>
                </a:lnTo>
                <a:close/>
              </a:path>
              <a:path w="10577195" h="6858000">
                <a:moveTo>
                  <a:pt x="10467606" y="2959100"/>
                </a:moveTo>
                <a:lnTo>
                  <a:pt x="10464825" y="2959100"/>
                </a:lnTo>
                <a:lnTo>
                  <a:pt x="10464825" y="3733800"/>
                </a:lnTo>
                <a:lnTo>
                  <a:pt x="10405224" y="5016500"/>
                </a:lnTo>
                <a:lnTo>
                  <a:pt x="10409274" y="5016500"/>
                </a:lnTo>
                <a:lnTo>
                  <a:pt x="10464825" y="3797300"/>
                </a:lnTo>
                <a:lnTo>
                  <a:pt x="10467606" y="3797300"/>
                </a:lnTo>
                <a:lnTo>
                  <a:pt x="10467606" y="3733800"/>
                </a:lnTo>
                <a:lnTo>
                  <a:pt x="10470481" y="3670300"/>
                </a:lnTo>
                <a:lnTo>
                  <a:pt x="10467606" y="3670300"/>
                </a:lnTo>
                <a:lnTo>
                  <a:pt x="10467606" y="2959100"/>
                </a:lnTo>
                <a:close/>
              </a:path>
              <a:path w="10577195" h="6858000">
                <a:moveTo>
                  <a:pt x="10509288" y="2857500"/>
                </a:moveTo>
                <a:lnTo>
                  <a:pt x="10507281" y="2857500"/>
                </a:lnTo>
                <a:lnTo>
                  <a:pt x="10507281" y="3670300"/>
                </a:lnTo>
                <a:lnTo>
                  <a:pt x="10467606" y="4978400"/>
                </a:lnTo>
                <a:lnTo>
                  <a:pt x="10470226" y="4978400"/>
                </a:lnTo>
                <a:lnTo>
                  <a:pt x="10507281" y="3721100"/>
                </a:lnTo>
                <a:lnTo>
                  <a:pt x="10509288" y="3721100"/>
                </a:lnTo>
                <a:lnTo>
                  <a:pt x="10509288" y="3657600"/>
                </a:lnTo>
                <a:lnTo>
                  <a:pt x="10511158" y="3594100"/>
                </a:lnTo>
                <a:lnTo>
                  <a:pt x="10509288" y="3594100"/>
                </a:lnTo>
                <a:lnTo>
                  <a:pt x="10509288" y="2857500"/>
                </a:lnTo>
                <a:close/>
              </a:path>
              <a:path w="10577195" h="6858000">
                <a:moveTo>
                  <a:pt x="3401250" y="2209800"/>
                </a:moveTo>
                <a:lnTo>
                  <a:pt x="3230562" y="2209800"/>
                </a:lnTo>
                <a:lnTo>
                  <a:pt x="3230562" y="3683000"/>
                </a:lnTo>
                <a:lnTo>
                  <a:pt x="0" y="4699000"/>
                </a:lnTo>
                <a:lnTo>
                  <a:pt x="0" y="4851400"/>
                </a:lnTo>
                <a:lnTo>
                  <a:pt x="3230562" y="3784600"/>
                </a:lnTo>
                <a:lnTo>
                  <a:pt x="3401250" y="3784600"/>
                </a:lnTo>
                <a:lnTo>
                  <a:pt x="3401250" y="3733800"/>
                </a:lnTo>
                <a:lnTo>
                  <a:pt x="3710870" y="3632200"/>
                </a:lnTo>
                <a:lnTo>
                  <a:pt x="3401250" y="3632200"/>
                </a:lnTo>
                <a:lnTo>
                  <a:pt x="3401250" y="2209800"/>
                </a:lnTo>
                <a:close/>
              </a:path>
              <a:path w="10577195" h="6858000">
                <a:moveTo>
                  <a:pt x="10537317" y="2768600"/>
                </a:moveTo>
                <a:lnTo>
                  <a:pt x="10535475" y="2768600"/>
                </a:lnTo>
                <a:lnTo>
                  <a:pt x="10535475" y="3454400"/>
                </a:lnTo>
                <a:lnTo>
                  <a:pt x="10509288" y="4826000"/>
                </a:lnTo>
                <a:lnTo>
                  <a:pt x="10510939" y="4826000"/>
                </a:lnTo>
                <a:lnTo>
                  <a:pt x="10535475" y="3505200"/>
                </a:lnTo>
                <a:lnTo>
                  <a:pt x="10537317" y="3505200"/>
                </a:lnTo>
                <a:lnTo>
                  <a:pt x="10537317" y="3416300"/>
                </a:lnTo>
                <a:lnTo>
                  <a:pt x="10538261" y="3365500"/>
                </a:lnTo>
                <a:lnTo>
                  <a:pt x="10537317" y="3365500"/>
                </a:lnTo>
                <a:lnTo>
                  <a:pt x="10537317" y="2768600"/>
                </a:lnTo>
                <a:close/>
              </a:path>
              <a:path w="10577195" h="6858000">
                <a:moveTo>
                  <a:pt x="10555693" y="2527300"/>
                </a:moveTo>
                <a:lnTo>
                  <a:pt x="10553839" y="2527300"/>
                </a:lnTo>
                <a:lnTo>
                  <a:pt x="10553839" y="3187700"/>
                </a:lnTo>
                <a:lnTo>
                  <a:pt x="10537317" y="4572000"/>
                </a:lnTo>
                <a:lnTo>
                  <a:pt x="10538486" y="4572000"/>
                </a:lnTo>
                <a:lnTo>
                  <a:pt x="10553839" y="3238500"/>
                </a:lnTo>
                <a:lnTo>
                  <a:pt x="10555693" y="3238500"/>
                </a:lnTo>
                <a:lnTo>
                  <a:pt x="10555693" y="3073400"/>
                </a:lnTo>
                <a:lnTo>
                  <a:pt x="10556281" y="3022600"/>
                </a:lnTo>
                <a:lnTo>
                  <a:pt x="10555693" y="3022600"/>
                </a:lnTo>
                <a:lnTo>
                  <a:pt x="10555693" y="2527300"/>
                </a:lnTo>
                <a:close/>
              </a:path>
              <a:path w="10577195" h="6858000">
                <a:moveTo>
                  <a:pt x="10568127" y="2159000"/>
                </a:moveTo>
                <a:lnTo>
                  <a:pt x="10566273" y="2159000"/>
                </a:lnTo>
                <a:lnTo>
                  <a:pt x="10566260" y="2857500"/>
                </a:lnTo>
                <a:lnTo>
                  <a:pt x="10555693" y="4381500"/>
                </a:lnTo>
                <a:lnTo>
                  <a:pt x="10556623" y="4381500"/>
                </a:lnTo>
                <a:lnTo>
                  <a:pt x="10566260" y="2933700"/>
                </a:lnTo>
                <a:lnTo>
                  <a:pt x="10568127" y="2933700"/>
                </a:lnTo>
                <a:lnTo>
                  <a:pt x="10568127" y="2654300"/>
                </a:lnTo>
                <a:lnTo>
                  <a:pt x="10568549" y="2590800"/>
                </a:lnTo>
                <a:lnTo>
                  <a:pt x="10568127" y="2590800"/>
                </a:lnTo>
                <a:lnTo>
                  <a:pt x="10568127" y="2159000"/>
                </a:lnTo>
                <a:close/>
              </a:path>
              <a:path w="10577195" h="6858000">
                <a:moveTo>
                  <a:pt x="7395984" y="2438400"/>
                </a:moveTo>
                <a:lnTo>
                  <a:pt x="7320534" y="2438400"/>
                </a:lnTo>
                <a:lnTo>
                  <a:pt x="7320534" y="3098800"/>
                </a:lnTo>
                <a:lnTo>
                  <a:pt x="5798362" y="3898900"/>
                </a:lnTo>
                <a:lnTo>
                  <a:pt x="5936742" y="3898900"/>
                </a:lnTo>
                <a:lnTo>
                  <a:pt x="7320534" y="3136900"/>
                </a:lnTo>
                <a:lnTo>
                  <a:pt x="7395984" y="3136900"/>
                </a:lnTo>
                <a:lnTo>
                  <a:pt x="7395984" y="3098800"/>
                </a:lnTo>
                <a:lnTo>
                  <a:pt x="7466809" y="3060700"/>
                </a:lnTo>
                <a:lnTo>
                  <a:pt x="7395984" y="3060700"/>
                </a:lnTo>
                <a:lnTo>
                  <a:pt x="7395984" y="2438400"/>
                </a:lnTo>
                <a:close/>
              </a:path>
              <a:path w="10577195" h="6858000">
                <a:moveTo>
                  <a:pt x="8461654" y="2552700"/>
                </a:moveTo>
                <a:lnTo>
                  <a:pt x="8411133" y="2552700"/>
                </a:lnTo>
                <a:lnTo>
                  <a:pt x="8411133" y="3086100"/>
                </a:lnTo>
                <a:lnTo>
                  <a:pt x="7395984" y="3886200"/>
                </a:lnTo>
                <a:lnTo>
                  <a:pt x="7459431" y="3886200"/>
                </a:lnTo>
                <a:lnTo>
                  <a:pt x="8411133" y="3124200"/>
                </a:lnTo>
                <a:lnTo>
                  <a:pt x="8461654" y="3124200"/>
                </a:lnTo>
                <a:lnTo>
                  <a:pt x="8461654" y="3086100"/>
                </a:lnTo>
                <a:lnTo>
                  <a:pt x="8523167" y="3035300"/>
                </a:lnTo>
                <a:lnTo>
                  <a:pt x="8461654" y="3035300"/>
                </a:lnTo>
                <a:lnTo>
                  <a:pt x="8461654" y="2552700"/>
                </a:lnTo>
                <a:close/>
              </a:path>
              <a:path w="10577195" h="6858000">
                <a:moveTo>
                  <a:pt x="9171914" y="2527300"/>
                </a:moveTo>
                <a:lnTo>
                  <a:pt x="9138297" y="2527300"/>
                </a:lnTo>
                <a:lnTo>
                  <a:pt x="9138297" y="3073400"/>
                </a:lnTo>
                <a:lnTo>
                  <a:pt x="8461654" y="3873500"/>
                </a:lnTo>
                <a:lnTo>
                  <a:pt x="8513703" y="3873500"/>
                </a:lnTo>
                <a:lnTo>
                  <a:pt x="9138297" y="3111500"/>
                </a:lnTo>
                <a:lnTo>
                  <a:pt x="9171914" y="3111500"/>
                </a:lnTo>
                <a:lnTo>
                  <a:pt x="9171914" y="3073400"/>
                </a:lnTo>
                <a:lnTo>
                  <a:pt x="9203378" y="3035300"/>
                </a:lnTo>
                <a:lnTo>
                  <a:pt x="9171914" y="3035300"/>
                </a:lnTo>
                <a:lnTo>
                  <a:pt x="9171914" y="2527300"/>
                </a:lnTo>
                <a:close/>
              </a:path>
              <a:path w="10577195" h="6858000">
                <a:moveTo>
                  <a:pt x="9645408" y="2527300"/>
                </a:moveTo>
                <a:lnTo>
                  <a:pt x="9622891" y="2527300"/>
                </a:lnTo>
                <a:lnTo>
                  <a:pt x="9622891" y="3073400"/>
                </a:lnTo>
                <a:lnTo>
                  <a:pt x="9171914" y="3873500"/>
                </a:lnTo>
                <a:lnTo>
                  <a:pt x="9206605" y="3873500"/>
                </a:lnTo>
                <a:lnTo>
                  <a:pt x="9622891" y="3111500"/>
                </a:lnTo>
                <a:lnTo>
                  <a:pt x="9645408" y="3111500"/>
                </a:lnTo>
                <a:lnTo>
                  <a:pt x="9645408" y="3073400"/>
                </a:lnTo>
                <a:lnTo>
                  <a:pt x="9666384" y="3035300"/>
                </a:lnTo>
                <a:lnTo>
                  <a:pt x="9645408" y="3035300"/>
                </a:lnTo>
                <a:lnTo>
                  <a:pt x="9645408" y="2527300"/>
                </a:lnTo>
                <a:close/>
              </a:path>
              <a:path w="10577195" h="6858000">
                <a:moveTo>
                  <a:pt x="9960952" y="2527300"/>
                </a:moveTo>
                <a:lnTo>
                  <a:pt x="9946055" y="2527300"/>
                </a:lnTo>
                <a:lnTo>
                  <a:pt x="9946055" y="3060700"/>
                </a:lnTo>
                <a:lnTo>
                  <a:pt x="9645408" y="3860800"/>
                </a:lnTo>
                <a:lnTo>
                  <a:pt x="9668535" y="3860800"/>
                </a:lnTo>
                <a:lnTo>
                  <a:pt x="9946055" y="3098800"/>
                </a:lnTo>
                <a:lnTo>
                  <a:pt x="9960952" y="3098800"/>
                </a:lnTo>
                <a:lnTo>
                  <a:pt x="9960952" y="3060700"/>
                </a:lnTo>
                <a:lnTo>
                  <a:pt x="9974937" y="3022600"/>
                </a:lnTo>
                <a:lnTo>
                  <a:pt x="9960952" y="3022600"/>
                </a:lnTo>
                <a:lnTo>
                  <a:pt x="9960952" y="2527300"/>
                </a:lnTo>
                <a:close/>
              </a:path>
              <a:path w="10577195" h="6858000">
                <a:moveTo>
                  <a:pt x="10171430" y="2514600"/>
                </a:moveTo>
                <a:lnTo>
                  <a:pt x="10161397" y="2514600"/>
                </a:lnTo>
                <a:lnTo>
                  <a:pt x="10161397" y="3048000"/>
                </a:lnTo>
                <a:lnTo>
                  <a:pt x="9960952" y="3848100"/>
                </a:lnTo>
                <a:lnTo>
                  <a:pt x="9976371" y="3848100"/>
                </a:lnTo>
                <a:lnTo>
                  <a:pt x="10161397" y="3086100"/>
                </a:lnTo>
                <a:lnTo>
                  <a:pt x="10171430" y="3086100"/>
                </a:lnTo>
                <a:lnTo>
                  <a:pt x="10171430" y="3048000"/>
                </a:lnTo>
                <a:lnTo>
                  <a:pt x="10183590" y="2997200"/>
                </a:lnTo>
                <a:lnTo>
                  <a:pt x="10171430" y="2997200"/>
                </a:lnTo>
                <a:lnTo>
                  <a:pt x="10171430" y="2514600"/>
                </a:lnTo>
                <a:close/>
              </a:path>
              <a:path w="10577195" h="6858000">
                <a:moveTo>
                  <a:pt x="10311828" y="2489200"/>
                </a:moveTo>
                <a:lnTo>
                  <a:pt x="10305199" y="2489200"/>
                </a:lnTo>
                <a:lnTo>
                  <a:pt x="10305199" y="3009900"/>
                </a:lnTo>
                <a:lnTo>
                  <a:pt x="10171430" y="3822700"/>
                </a:lnTo>
                <a:lnTo>
                  <a:pt x="10181564" y="3822700"/>
                </a:lnTo>
                <a:lnTo>
                  <a:pt x="10305199" y="3048000"/>
                </a:lnTo>
                <a:lnTo>
                  <a:pt x="10311828" y="3048000"/>
                </a:lnTo>
                <a:lnTo>
                  <a:pt x="10311828" y="3009900"/>
                </a:lnTo>
                <a:lnTo>
                  <a:pt x="10317896" y="2971800"/>
                </a:lnTo>
                <a:lnTo>
                  <a:pt x="10311828" y="2971800"/>
                </a:lnTo>
                <a:lnTo>
                  <a:pt x="10311828" y="2489200"/>
                </a:lnTo>
                <a:close/>
              </a:path>
              <a:path w="10577195" h="6858000">
                <a:moveTo>
                  <a:pt x="10405224" y="2451100"/>
                </a:moveTo>
                <a:lnTo>
                  <a:pt x="10400830" y="2451100"/>
                </a:lnTo>
                <a:lnTo>
                  <a:pt x="10400830" y="2984500"/>
                </a:lnTo>
                <a:lnTo>
                  <a:pt x="10311828" y="3797300"/>
                </a:lnTo>
                <a:lnTo>
                  <a:pt x="10318571" y="3797300"/>
                </a:lnTo>
                <a:lnTo>
                  <a:pt x="10400830" y="3022600"/>
                </a:lnTo>
                <a:lnTo>
                  <a:pt x="10405224" y="3022600"/>
                </a:lnTo>
                <a:lnTo>
                  <a:pt x="10405224" y="2984500"/>
                </a:lnTo>
                <a:lnTo>
                  <a:pt x="10409197" y="2946400"/>
                </a:lnTo>
                <a:lnTo>
                  <a:pt x="10405224" y="2946400"/>
                </a:lnTo>
                <a:lnTo>
                  <a:pt x="10405224" y="2451100"/>
                </a:lnTo>
                <a:close/>
              </a:path>
              <a:path w="10577195" h="6858000">
                <a:moveTo>
                  <a:pt x="10467606" y="2413000"/>
                </a:moveTo>
                <a:lnTo>
                  <a:pt x="10464825" y="2413000"/>
                </a:lnTo>
                <a:lnTo>
                  <a:pt x="10464825" y="2921000"/>
                </a:lnTo>
                <a:lnTo>
                  <a:pt x="10405224" y="3759200"/>
                </a:lnTo>
                <a:lnTo>
                  <a:pt x="10408782" y="3759200"/>
                </a:lnTo>
                <a:lnTo>
                  <a:pt x="10464825" y="2959100"/>
                </a:lnTo>
                <a:lnTo>
                  <a:pt x="10467606" y="2959100"/>
                </a:lnTo>
                <a:lnTo>
                  <a:pt x="10467606" y="2921000"/>
                </a:lnTo>
                <a:lnTo>
                  <a:pt x="10470251" y="2882900"/>
                </a:lnTo>
                <a:lnTo>
                  <a:pt x="10467606" y="2882900"/>
                </a:lnTo>
                <a:lnTo>
                  <a:pt x="10467606" y="2413000"/>
                </a:lnTo>
                <a:close/>
              </a:path>
              <a:path w="10577195" h="6858000">
                <a:moveTo>
                  <a:pt x="10509288" y="2349500"/>
                </a:moveTo>
                <a:lnTo>
                  <a:pt x="10507281" y="2349500"/>
                </a:lnTo>
                <a:lnTo>
                  <a:pt x="10507281" y="2832100"/>
                </a:lnTo>
                <a:lnTo>
                  <a:pt x="10467606" y="3670300"/>
                </a:lnTo>
                <a:lnTo>
                  <a:pt x="10470481" y="3670300"/>
                </a:lnTo>
                <a:lnTo>
                  <a:pt x="10507281" y="2857500"/>
                </a:lnTo>
                <a:lnTo>
                  <a:pt x="10509288" y="2857500"/>
                </a:lnTo>
                <a:lnTo>
                  <a:pt x="10509288" y="2819400"/>
                </a:lnTo>
                <a:lnTo>
                  <a:pt x="10511034" y="2781300"/>
                </a:lnTo>
                <a:lnTo>
                  <a:pt x="10509288" y="2781300"/>
                </a:lnTo>
                <a:lnTo>
                  <a:pt x="10509288" y="2349500"/>
                </a:lnTo>
                <a:close/>
              </a:path>
              <a:path w="10577195" h="6858000">
                <a:moveTo>
                  <a:pt x="5798375" y="1930400"/>
                </a:moveTo>
                <a:lnTo>
                  <a:pt x="5684697" y="1930400"/>
                </a:lnTo>
                <a:lnTo>
                  <a:pt x="5684697" y="2908300"/>
                </a:lnTo>
                <a:lnTo>
                  <a:pt x="3401250" y="3632200"/>
                </a:lnTo>
                <a:lnTo>
                  <a:pt x="3710870" y="3632200"/>
                </a:lnTo>
                <a:lnTo>
                  <a:pt x="5684697" y="2984500"/>
                </a:lnTo>
                <a:lnTo>
                  <a:pt x="5798375" y="2984500"/>
                </a:lnTo>
                <a:lnTo>
                  <a:pt x="5798375" y="2946400"/>
                </a:lnTo>
                <a:lnTo>
                  <a:pt x="5988645" y="2882900"/>
                </a:lnTo>
                <a:lnTo>
                  <a:pt x="5798375" y="2882900"/>
                </a:lnTo>
                <a:lnTo>
                  <a:pt x="5798375" y="1930400"/>
                </a:lnTo>
                <a:close/>
              </a:path>
              <a:path w="10577195" h="6858000">
                <a:moveTo>
                  <a:pt x="10537317" y="2247900"/>
                </a:moveTo>
                <a:lnTo>
                  <a:pt x="10535475" y="2247900"/>
                </a:lnTo>
                <a:lnTo>
                  <a:pt x="10535475" y="2730500"/>
                </a:lnTo>
                <a:lnTo>
                  <a:pt x="10509288" y="3594100"/>
                </a:lnTo>
                <a:lnTo>
                  <a:pt x="10511158" y="3594100"/>
                </a:lnTo>
                <a:lnTo>
                  <a:pt x="10535475" y="2768600"/>
                </a:lnTo>
                <a:lnTo>
                  <a:pt x="10537317" y="2768600"/>
                </a:lnTo>
                <a:lnTo>
                  <a:pt x="10537317" y="2705100"/>
                </a:lnTo>
                <a:lnTo>
                  <a:pt x="10538443" y="2667000"/>
                </a:lnTo>
                <a:lnTo>
                  <a:pt x="10537317" y="2667000"/>
                </a:lnTo>
                <a:lnTo>
                  <a:pt x="10537317" y="2247900"/>
                </a:lnTo>
                <a:close/>
              </a:path>
              <a:path w="10577195" h="6858000">
                <a:moveTo>
                  <a:pt x="10576814" y="1625600"/>
                </a:moveTo>
                <a:lnTo>
                  <a:pt x="10574959" y="1625600"/>
                </a:lnTo>
                <a:lnTo>
                  <a:pt x="10568127" y="3441700"/>
                </a:lnTo>
                <a:lnTo>
                  <a:pt x="10568784" y="3441700"/>
                </a:lnTo>
                <a:lnTo>
                  <a:pt x="10574959" y="1651000"/>
                </a:lnTo>
                <a:lnTo>
                  <a:pt x="10576814" y="1651000"/>
                </a:lnTo>
                <a:lnTo>
                  <a:pt x="10576814" y="1625600"/>
                </a:lnTo>
                <a:close/>
              </a:path>
              <a:path w="10577195" h="6858000">
                <a:moveTo>
                  <a:pt x="10555693" y="2146300"/>
                </a:moveTo>
                <a:lnTo>
                  <a:pt x="10553839" y="2146300"/>
                </a:lnTo>
                <a:lnTo>
                  <a:pt x="10553839" y="2501900"/>
                </a:lnTo>
                <a:lnTo>
                  <a:pt x="10537317" y="3365500"/>
                </a:lnTo>
                <a:lnTo>
                  <a:pt x="10538261" y="3365500"/>
                </a:lnTo>
                <a:lnTo>
                  <a:pt x="10553839" y="2527300"/>
                </a:lnTo>
                <a:lnTo>
                  <a:pt x="10555693" y="2527300"/>
                </a:lnTo>
                <a:lnTo>
                  <a:pt x="10555693" y="2425700"/>
                </a:lnTo>
                <a:lnTo>
                  <a:pt x="10556174" y="2400300"/>
                </a:lnTo>
                <a:lnTo>
                  <a:pt x="10555693" y="2400300"/>
                </a:lnTo>
                <a:lnTo>
                  <a:pt x="10555693" y="2146300"/>
                </a:lnTo>
                <a:close/>
              </a:path>
              <a:path w="10577195" h="6858000">
                <a:moveTo>
                  <a:pt x="8461654" y="2082800"/>
                </a:moveTo>
                <a:lnTo>
                  <a:pt x="8411133" y="2082800"/>
                </a:lnTo>
                <a:lnTo>
                  <a:pt x="8411133" y="2514600"/>
                </a:lnTo>
                <a:lnTo>
                  <a:pt x="7395984" y="3060700"/>
                </a:lnTo>
                <a:lnTo>
                  <a:pt x="7466809" y="3060700"/>
                </a:lnTo>
                <a:lnTo>
                  <a:pt x="8411133" y="2552700"/>
                </a:lnTo>
                <a:lnTo>
                  <a:pt x="8461654" y="2552700"/>
                </a:lnTo>
                <a:lnTo>
                  <a:pt x="8461654" y="2527300"/>
                </a:lnTo>
                <a:lnTo>
                  <a:pt x="8531652" y="2489200"/>
                </a:lnTo>
                <a:lnTo>
                  <a:pt x="8461654" y="2489200"/>
                </a:lnTo>
                <a:lnTo>
                  <a:pt x="8461654" y="2082800"/>
                </a:lnTo>
                <a:close/>
              </a:path>
              <a:path w="10577195" h="6858000">
                <a:moveTo>
                  <a:pt x="9171914" y="2159000"/>
                </a:moveTo>
                <a:lnTo>
                  <a:pt x="9138297" y="2159000"/>
                </a:lnTo>
                <a:lnTo>
                  <a:pt x="9138297" y="2501900"/>
                </a:lnTo>
                <a:lnTo>
                  <a:pt x="8461654" y="3035300"/>
                </a:lnTo>
                <a:lnTo>
                  <a:pt x="8523167" y="3035300"/>
                </a:lnTo>
                <a:lnTo>
                  <a:pt x="9138297" y="2527300"/>
                </a:lnTo>
                <a:lnTo>
                  <a:pt x="9171914" y="2527300"/>
                </a:lnTo>
                <a:lnTo>
                  <a:pt x="9171914" y="2501900"/>
                </a:lnTo>
                <a:lnTo>
                  <a:pt x="9204127" y="2476500"/>
                </a:lnTo>
                <a:lnTo>
                  <a:pt x="9171914" y="2476500"/>
                </a:lnTo>
                <a:lnTo>
                  <a:pt x="9171914" y="2159000"/>
                </a:lnTo>
                <a:close/>
              </a:path>
              <a:path w="10577195" h="6858000">
                <a:moveTo>
                  <a:pt x="9645408" y="2146300"/>
                </a:moveTo>
                <a:lnTo>
                  <a:pt x="9622891" y="2146300"/>
                </a:lnTo>
                <a:lnTo>
                  <a:pt x="9622891" y="2501900"/>
                </a:lnTo>
                <a:lnTo>
                  <a:pt x="9171914" y="3035300"/>
                </a:lnTo>
                <a:lnTo>
                  <a:pt x="9203378" y="3035300"/>
                </a:lnTo>
                <a:lnTo>
                  <a:pt x="9622891" y="2527300"/>
                </a:lnTo>
                <a:lnTo>
                  <a:pt x="9645408" y="2527300"/>
                </a:lnTo>
                <a:lnTo>
                  <a:pt x="9645408" y="2501900"/>
                </a:lnTo>
                <a:lnTo>
                  <a:pt x="9666143" y="2476500"/>
                </a:lnTo>
                <a:lnTo>
                  <a:pt x="9645408" y="2476500"/>
                </a:lnTo>
                <a:lnTo>
                  <a:pt x="9645408" y="2146300"/>
                </a:lnTo>
                <a:close/>
              </a:path>
              <a:path w="10577195" h="6858000">
                <a:moveTo>
                  <a:pt x="9960952" y="2133600"/>
                </a:moveTo>
                <a:lnTo>
                  <a:pt x="9946055" y="2133600"/>
                </a:lnTo>
                <a:lnTo>
                  <a:pt x="9946055" y="2489200"/>
                </a:lnTo>
                <a:lnTo>
                  <a:pt x="9645408" y="3035300"/>
                </a:lnTo>
                <a:lnTo>
                  <a:pt x="9666384" y="3035300"/>
                </a:lnTo>
                <a:lnTo>
                  <a:pt x="9946055" y="2527300"/>
                </a:lnTo>
                <a:lnTo>
                  <a:pt x="9960952" y="2527300"/>
                </a:lnTo>
                <a:lnTo>
                  <a:pt x="9960952" y="2489200"/>
                </a:lnTo>
                <a:lnTo>
                  <a:pt x="9975270" y="2463800"/>
                </a:lnTo>
                <a:lnTo>
                  <a:pt x="9960952" y="2463800"/>
                </a:lnTo>
                <a:lnTo>
                  <a:pt x="9960952" y="2133600"/>
                </a:lnTo>
                <a:close/>
              </a:path>
              <a:path w="10577195" h="6858000">
                <a:moveTo>
                  <a:pt x="10171430" y="2133600"/>
                </a:moveTo>
                <a:lnTo>
                  <a:pt x="10161397" y="2133600"/>
                </a:lnTo>
                <a:lnTo>
                  <a:pt x="10161397" y="2489200"/>
                </a:lnTo>
                <a:lnTo>
                  <a:pt x="9960952" y="3022600"/>
                </a:lnTo>
                <a:lnTo>
                  <a:pt x="9974937" y="3022600"/>
                </a:lnTo>
                <a:lnTo>
                  <a:pt x="10161397" y="2514600"/>
                </a:lnTo>
                <a:lnTo>
                  <a:pt x="10171430" y="2514600"/>
                </a:lnTo>
                <a:lnTo>
                  <a:pt x="10171430" y="2476500"/>
                </a:lnTo>
                <a:lnTo>
                  <a:pt x="10180985" y="2451100"/>
                </a:lnTo>
                <a:lnTo>
                  <a:pt x="10171430" y="2451100"/>
                </a:lnTo>
                <a:lnTo>
                  <a:pt x="10171430" y="2133600"/>
                </a:lnTo>
                <a:close/>
              </a:path>
              <a:path w="10577195" h="6858000">
                <a:moveTo>
                  <a:pt x="10568127" y="1866900"/>
                </a:moveTo>
                <a:lnTo>
                  <a:pt x="10566273" y="1866900"/>
                </a:lnTo>
                <a:lnTo>
                  <a:pt x="10566273" y="2133600"/>
                </a:lnTo>
                <a:lnTo>
                  <a:pt x="10555693" y="3022600"/>
                </a:lnTo>
                <a:lnTo>
                  <a:pt x="10556281" y="3022600"/>
                </a:lnTo>
                <a:lnTo>
                  <a:pt x="10566273" y="2159000"/>
                </a:lnTo>
                <a:lnTo>
                  <a:pt x="10568127" y="2159000"/>
                </a:lnTo>
                <a:lnTo>
                  <a:pt x="10568127" y="1993900"/>
                </a:lnTo>
                <a:lnTo>
                  <a:pt x="10568420" y="1968500"/>
                </a:lnTo>
                <a:lnTo>
                  <a:pt x="10568127" y="1968500"/>
                </a:lnTo>
                <a:lnTo>
                  <a:pt x="10568127" y="1866900"/>
                </a:lnTo>
                <a:close/>
              </a:path>
              <a:path w="10577195" h="6858000">
                <a:moveTo>
                  <a:pt x="10311828" y="2120900"/>
                </a:moveTo>
                <a:lnTo>
                  <a:pt x="10305199" y="2120900"/>
                </a:lnTo>
                <a:lnTo>
                  <a:pt x="10305199" y="2463800"/>
                </a:lnTo>
                <a:lnTo>
                  <a:pt x="10171430" y="2997200"/>
                </a:lnTo>
                <a:lnTo>
                  <a:pt x="10183590" y="2997200"/>
                </a:lnTo>
                <a:lnTo>
                  <a:pt x="10305199" y="2489200"/>
                </a:lnTo>
                <a:lnTo>
                  <a:pt x="10311828" y="2489200"/>
                </a:lnTo>
                <a:lnTo>
                  <a:pt x="10311828" y="2463800"/>
                </a:lnTo>
                <a:lnTo>
                  <a:pt x="10317966" y="2438400"/>
                </a:lnTo>
                <a:lnTo>
                  <a:pt x="10311828" y="2438400"/>
                </a:lnTo>
                <a:lnTo>
                  <a:pt x="10311828" y="2120900"/>
                </a:lnTo>
                <a:close/>
              </a:path>
              <a:path w="10577195" h="6858000">
                <a:moveTo>
                  <a:pt x="10405224" y="2095500"/>
                </a:moveTo>
                <a:lnTo>
                  <a:pt x="10400830" y="2095500"/>
                </a:lnTo>
                <a:lnTo>
                  <a:pt x="10400830" y="2425700"/>
                </a:lnTo>
                <a:lnTo>
                  <a:pt x="10311828" y="2971800"/>
                </a:lnTo>
                <a:lnTo>
                  <a:pt x="10317896" y="2971800"/>
                </a:lnTo>
                <a:lnTo>
                  <a:pt x="10400830" y="2451100"/>
                </a:lnTo>
                <a:lnTo>
                  <a:pt x="10405224" y="2451100"/>
                </a:lnTo>
                <a:lnTo>
                  <a:pt x="10405224" y="2425700"/>
                </a:lnTo>
                <a:lnTo>
                  <a:pt x="10409334" y="2400300"/>
                </a:lnTo>
                <a:lnTo>
                  <a:pt x="10405224" y="2400300"/>
                </a:lnTo>
                <a:lnTo>
                  <a:pt x="10405224" y="2095500"/>
                </a:lnTo>
                <a:close/>
              </a:path>
              <a:path w="10577195" h="6858000">
                <a:moveTo>
                  <a:pt x="10467606" y="2057400"/>
                </a:moveTo>
                <a:lnTo>
                  <a:pt x="10464825" y="2057400"/>
                </a:lnTo>
                <a:lnTo>
                  <a:pt x="10464825" y="2387600"/>
                </a:lnTo>
                <a:lnTo>
                  <a:pt x="10405224" y="2946400"/>
                </a:lnTo>
                <a:lnTo>
                  <a:pt x="10409197" y="2946400"/>
                </a:lnTo>
                <a:lnTo>
                  <a:pt x="10464825" y="2413000"/>
                </a:lnTo>
                <a:lnTo>
                  <a:pt x="10467606" y="2413000"/>
                </a:lnTo>
                <a:lnTo>
                  <a:pt x="10467606" y="2387600"/>
                </a:lnTo>
                <a:lnTo>
                  <a:pt x="10470342" y="2362200"/>
                </a:lnTo>
                <a:lnTo>
                  <a:pt x="10467606" y="2362200"/>
                </a:lnTo>
                <a:lnTo>
                  <a:pt x="10467606" y="2057400"/>
                </a:lnTo>
                <a:close/>
              </a:path>
              <a:path w="10577195" h="6858000">
                <a:moveTo>
                  <a:pt x="7395984" y="1739900"/>
                </a:moveTo>
                <a:lnTo>
                  <a:pt x="7320534" y="1739900"/>
                </a:lnTo>
                <a:lnTo>
                  <a:pt x="7320534" y="2400300"/>
                </a:lnTo>
                <a:lnTo>
                  <a:pt x="5798375" y="2882900"/>
                </a:lnTo>
                <a:lnTo>
                  <a:pt x="5988645" y="2882900"/>
                </a:lnTo>
                <a:lnTo>
                  <a:pt x="7320534" y="2438400"/>
                </a:lnTo>
                <a:lnTo>
                  <a:pt x="7395984" y="2438400"/>
                </a:lnTo>
                <a:lnTo>
                  <a:pt x="7395984" y="2413000"/>
                </a:lnTo>
                <a:lnTo>
                  <a:pt x="7513117" y="2374900"/>
                </a:lnTo>
                <a:lnTo>
                  <a:pt x="7395984" y="2374900"/>
                </a:lnTo>
                <a:lnTo>
                  <a:pt x="7395984" y="1739900"/>
                </a:lnTo>
                <a:close/>
              </a:path>
              <a:path w="10577195" h="6858000">
                <a:moveTo>
                  <a:pt x="10509288" y="2019300"/>
                </a:moveTo>
                <a:lnTo>
                  <a:pt x="10507281" y="2019300"/>
                </a:lnTo>
                <a:lnTo>
                  <a:pt x="10507281" y="2324100"/>
                </a:lnTo>
                <a:lnTo>
                  <a:pt x="10467606" y="2882900"/>
                </a:lnTo>
                <a:lnTo>
                  <a:pt x="10470251" y="2882900"/>
                </a:lnTo>
                <a:lnTo>
                  <a:pt x="10507281" y="2349500"/>
                </a:lnTo>
                <a:lnTo>
                  <a:pt x="10509288" y="2349500"/>
                </a:lnTo>
                <a:lnTo>
                  <a:pt x="10509288" y="2324100"/>
                </a:lnTo>
                <a:lnTo>
                  <a:pt x="10511034" y="2298700"/>
                </a:lnTo>
                <a:lnTo>
                  <a:pt x="10509288" y="2298700"/>
                </a:lnTo>
                <a:lnTo>
                  <a:pt x="10509288" y="2019300"/>
                </a:lnTo>
                <a:close/>
              </a:path>
              <a:path w="10577195" h="6858000">
                <a:moveTo>
                  <a:pt x="10537317" y="1943100"/>
                </a:moveTo>
                <a:lnTo>
                  <a:pt x="10535475" y="1943100"/>
                </a:lnTo>
                <a:lnTo>
                  <a:pt x="10535475" y="2222500"/>
                </a:lnTo>
                <a:lnTo>
                  <a:pt x="10509288" y="2781300"/>
                </a:lnTo>
                <a:lnTo>
                  <a:pt x="10511034" y="2781300"/>
                </a:lnTo>
                <a:lnTo>
                  <a:pt x="10535475" y="2247900"/>
                </a:lnTo>
                <a:lnTo>
                  <a:pt x="10537317" y="2247900"/>
                </a:lnTo>
                <a:lnTo>
                  <a:pt x="10537317" y="2209800"/>
                </a:lnTo>
                <a:lnTo>
                  <a:pt x="10538456" y="2184400"/>
                </a:lnTo>
                <a:lnTo>
                  <a:pt x="10537317" y="2184400"/>
                </a:lnTo>
                <a:lnTo>
                  <a:pt x="10537317" y="1943100"/>
                </a:lnTo>
                <a:close/>
              </a:path>
              <a:path w="10577195" h="6858000">
                <a:moveTo>
                  <a:pt x="10555693" y="1841500"/>
                </a:moveTo>
                <a:lnTo>
                  <a:pt x="10553839" y="1841500"/>
                </a:lnTo>
                <a:lnTo>
                  <a:pt x="10553839" y="2120900"/>
                </a:lnTo>
                <a:lnTo>
                  <a:pt x="10537317" y="2667000"/>
                </a:lnTo>
                <a:lnTo>
                  <a:pt x="10538443" y="2667000"/>
                </a:lnTo>
                <a:lnTo>
                  <a:pt x="10553839" y="2146300"/>
                </a:lnTo>
                <a:lnTo>
                  <a:pt x="10555693" y="2146300"/>
                </a:lnTo>
                <a:lnTo>
                  <a:pt x="10555693" y="2082800"/>
                </a:lnTo>
                <a:lnTo>
                  <a:pt x="10556423" y="2057400"/>
                </a:lnTo>
                <a:lnTo>
                  <a:pt x="10555693" y="2057400"/>
                </a:lnTo>
                <a:lnTo>
                  <a:pt x="10555693" y="1841500"/>
                </a:lnTo>
                <a:close/>
              </a:path>
              <a:path w="10577195" h="6858000">
                <a:moveTo>
                  <a:pt x="10576814" y="0"/>
                </a:moveTo>
                <a:lnTo>
                  <a:pt x="10574959" y="0"/>
                </a:lnTo>
                <a:lnTo>
                  <a:pt x="10574959" y="1117600"/>
                </a:lnTo>
                <a:lnTo>
                  <a:pt x="10574871" y="1625600"/>
                </a:lnTo>
                <a:lnTo>
                  <a:pt x="10568127" y="2590800"/>
                </a:lnTo>
                <a:lnTo>
                  <a:pt x="10568549" y="2590800"/>
                </a:lnTo>
                <a:lnTo>
                  <a:pt x="10574959" y="1625600"/>
                </a:lnTo>
                <a:lnTo>
                  <a:pt x="10576814" y="1625600"/>
                </a:lnTo>
                <a:lnTo>
                  <a:pt x="10576814" y="0"/>
                </a:lnTo>
                <a:close/>
              </a:path>
              <a:path w="10577195" h="6858000">
                <a:moveTo>
                  <a:pt x="0" y="165100"/>
                </a:moveTo>
                <a:lnTo>
                  <a:pt x="0" y="317500"/>
                </a:lnTo>
                <a:lnTo>
                  <a:pt x="3230562" y="635000"/>
                </a:lnTo>
                <a:lnTo>
                  <a:pt x="3230562" y="2108200"/>
                </a:lnTo>
                <a:lnTo>
                  <a:pt x="0" y="2438400"/>
                </a:lnTo>
                <a:lnTo>
                  <a:pt x="0" y="2578100"/>
                </a:lnTo>
                <a:lnTo>
                  <a:pt x="3230562" y="2209800"/>
                </a:lnTo>
                <a:lnTo>
                  <a:pt x="3401250" y="2209800"/>
                </a:lnTo>
                <a:lnTo>
                  <a:pt x="3401250" y="2197100"/>
                </a:lnTo>
                <a:lnTo>
                  <a:pt x="4271135" y="2095500"/>
                </a:lnTo>
                <a:lnTo>
                  <a:pt x="3401250" y="2095500"/>
                </a:lnTo>
                <a:lnTo>
                  <a:pt x="3401250" y="647700"/>
                </a:lnTo>
                <a:lnTo>
                  <a:pt x="4271135" y="647700"/>
                </a:lnTo>
                <a:lnTo>
                  <a:pt x="3401250" y="546100"/>
                </a:lnTo>
                <a:lnTo>
                  <a:pt x="3401250" y="533400"/>
                </a:lnTo>
                <a:lnTo>
                  <a:pt x="3230562" y="533400"/>
                </a:lnTo>
                <a:lnTo>
                  <a:pt x="0" y="165100"/>
                </a:lnTo>
                <a:close/>
              </a:path>
              <a:path w="10577195" h="6858000">
                <a:moveTo>
                  <a:pt x="9171914" y="1841500"/>
                </a:moveTo>
                <a:lnTo>
                  <a:pt x="9138297" y="1841500"/>
                </a:lnTo>
                <a:lnTo>
                  <a:pt x="9138297" y="2133600"/>
                </a:lnTo>
                <a:lnTo>
                  <a:pt x="8461654" y="2489200"/>
                </a:lnTo>
                <a:lnTo>
                  <a:pt x="8531652" y="2489200"/>
                </a:lnTo>
                <a:lnTo>
                  <a:pt x="9138297" y="2159000"/>
                </a:lnTo>
                <a:lnTo>
                  <a:pt x="9171914" y="2159000"/>
                </a:lnTo>
                <a:lnTo>
                  <a:pt x="9171914" y="2133600"/>
                </a:lnTo>
                <a:lnTo>
                  <a:pt x="9195650" y="2120900"/>
                </a:lnTo>
                <a:lnTo>
                  <a:pt x="9171914" y="2120900"/>
                </a:lnTo>
                <a:lnTo>
                  <a:pt x="9171914" y="1841500"/>
                </a:lnTo>
                <a:close/>
              </a:path>
              <a:path w="10577195" h="6858000">
                <a:moveTo>
                  <a:pt x="9645408" y="1892300"/>
                </a:moveTo>
                <a:lnTo>
                  <a:pt x="9622891" y="1892300"/>
                </a:lnTo>
                <a:lnTo>
                  <a:pt x="9622891" y="2120900"/>
                </a:lnTo>
                <a:lnTo>
                  <a:pt x="9171914" y="2476500"/>
                </a:lnTo>
                <a:lnTo>
                  <a:pt x="9204127" y="2476500"/>
                </a:lnTo>
                <a:lnTo>
                  <a:pt x="9622891" y="2146300"/>
                </a:lnTo>
                <a:lnTo>
                  <a:pt x="9645408" y="2146300"/>
                </a:lnTo>
                <a:lnTo>
                  <a:pt x="9645408" y="2120900"/>
                </a:lnTo>
                <a:lnTo>
                  <a:pt x="9661232" y="2108200"/>
                </a:lnTo>
                <a:lnTo>
                  <a:pt x="9645408" y="2108200"/>
                </a:lnTo>
                <a:lnTo>
                  <a:pt x="9645408" y="1892300"/>
                </a:lnTo>
                <a:close/>
              </a:path>
              <a:path w="10577195" h="6858000">
                <a:moveTo>
                  <a:pt x="9960952" y="1879600"/>
                </a:moveTo>
                <a:lnTo>
                  <a:pt x="9946055" y="1879600"/>
                </a:lnTo>
                <a:lnTo>
                  <a:pt x="9946055" y="2120900"/>
                </a:lnTo>
                <a:lnTo>
                  <a:pt x="9645408" y="2476500"/>
                </a:lnTo>
                <a:lnTo>
                  <a:pt x="9666143" y="2476500"/>
                </a:lnTo>
                <a:lnTo>
                  <a:pt x="9946055" y="2133600"/>
                </a:lnTo>
                <a:lnTo>
                  <a:pt x="9960952" y="2133600"/>
                </a:lnTo>
                <a:lnTo>
                  <a:pt x="9960952" y="2120900"/>
                </a:lnTo>
                <a:lnTo>
                  <a:pt x="9982052" y="2095500"/>
                </a:lnTo>
                <a:lnTo>
                  <a:pt x="9960952" y="2095500"/>
                </a:lnTo>
                <a:lnTo>
                  <a:pt x="9960952" y="1879600"/>
                </a:lnTo>
                <a:close/>
              </a:path>
              <a:path w="10577195" h="6858000">
                <a:moveTo>
                  <a:pt x="10171430" y="1879600"/>
                </a:moveTo>
                <a:lnTo>
                  <a:pt x="10161397" y="1879600"/>
                </a:lnTo>
                <a:lnTo>
                  <a:pt x="10161397" y="2108200"/>
                </a:lnTo>
                <a:lnTo>
                  <a:pt x="9960952" y="2463800"/>
                </a:lnTo>
                <a:lnTo>
                  <a:pt x="9975270" y="2463800"/>
                </a:lnTo>
                <a:lnTo>
                  <a:pt x="10161397" y="2133600"/>
                </a:lnTo>
                <a:lnTo>
                  <a:pt x="10171430" y="2133600"/>
                </a:lnTo>
                <a:lnTo>
                  <a:pt x="10171430" y="2108200"/>
                </a:lnTo>
                <a:lnTo>
                  <a:pt x="10178470" y="2095500"/>
                </a:lnTo>
                <a:lnTo>
                  <a:pt x="10171430" y="2095500"/>
                </a:lnTo>
                <a:lnTo>
                  <a:pt x="10171430" y="1879600"/>
                </a:lnTo>
                <a:close/>
              </a:path>
              <a:path w="10577195" h="6858000">
                <a:moveTo>
                  <a:pt x="10311828" y="1866900"/>
                </a:moveTo>
                <a:lnTo>
                  <a:pt x="10305199" y="1866900"/>
                </a:lnTo>
                <a:lnTo>
                  <a:pt x="10305199" y="2095500"/>
                </a:lnTo>
                <a:lnTo>
                  <a:pt x="10171430" y="2451100"/>
                </a:lnTo>
                <a:lnTo>
                  <a:pt x="10180985" y="2451100"/>
                </a:lnTo>
                <a:lnTo>
                  <a:pt x="10305199" y="2120900"/>
                </a:lnTo>
                <a:lnTo>
                  <a:pt x="10311828" y="2120900"/>
                </a:lnTo>
                <a:lnTo>
                  <a:pt x="10311828" y="2095500"/>
                </a:lnTo>
                <a:lnTo>
                  <a:pt x="10316512" y="2082800"/>
                </a:lnTo>
                <a:lnTo>
                  <a:pt x="10311828" y="2082800"/>
                </a:lnTo>
                <a:lnTo>
                  <a:pt x="10311828" y="1866900"/>
                </a:lnTo>
                <a:close/>
              </a:path>
              <a:path w="10577195" h="6858000">
                <a:moveTo>
                  <a:pt x="10405224" y="1854200"/>
                </a:moveTo>
                <a:lnTo>
                  <a:pt x="10400830" y="1854200"/>
                </a:lnTo>
                <a:lnTo>
                  <a:pt x="10400830" y="2082800"/>
                </a:lnTo>
                <a:lnTo>
                  <a:pt x="10311828" y="2438400"/>
                </a:lnTo>
                <a:lnTo>
                  <a:pt x="10317966" y="2438400"/>
                </a:lnTo>
                <a:lnTo>
                  <a:pt x="10400830" y="2095500"/>
                </a:lnTo>
                <a:lnTo>
                  <a:pt x="10405224" y="2095500"/>
                </a:lnTo>
                <a:lnTo>
                  <a:pt x="10405224" y="2082800"/>
                </a:lnTo>
                <a:lnTo>
                  <a:pt x="10411184" y="2057400"/>
                </a:lnTo>
                <a:lnTo>
                  <a:pt x="10405224" y="2057400"/>
                </a:lnTo>
                <a:lnTo>
                  <a:pt x="10405224" y="1854200"/>
                </a:lnTo>
                <a:close/>
              </a:path>
              <a:path w="10577195" h="6858000">
                <a:moveTo>
                  <a:pt x="10467606" y="1828800"/>
                </a:moveTo>
                <a:lnTo>
                  <a:pt x="10464825" y="1828800"/>
                </a:lnTo>
                <a:lnTo>
                  <a:pt x="10464825" y="2044700"/>
                </a:lnTo>
                <a:lnTo>
                  <a:pt x="10405224" y="2400300"/>
                </a:lnTo>
                <a:lnTo>
                  <a:pt x="10409334" y="2400300"/>
                </a:lnTo>
                <a:lnTo>
                  <a:pt x="10464825" y="2057400"/>
                </a:lnTo>
                <a:lnTo>
                  <a:pt x="10467606" y="2057400"/>
                </a:lnTo>
                <a:lnTo>
                  <a:pt x="10467606" y="2044700"/>
                </a:lnTo>
                <a:lnTo>
                  <a:pt x="10471574" y="2019300"/>
                </a:lnTo>
                <a:lnTo>
                  <a:pt x="10467606" y="2019300"/>
                </a:lnTo>
                <a:lnTo>
                  <a:pt x="10467606" y="1828800"/>
                </a:lnTo>
                <a:close/>
              </a:path>
              <a:path w="10577195" h="6858000">
                <a:moveTo>
                  <a:pt x="10568127" y="1574800"/>
                </a:moveTo>
                <a:lnTo>
                  <a:pt x="10566273" y="1574800"/>
                </a:lnTo>
                <a:lnTo>
                  <a:pt x="10566273" y="1854200"/>
                </a:lnTo>
                <a:lnTo>
                  <a:pt x="10555693" y="2400300"/>
                </a:lnTo>
                <a:lnTo>
                  <a:pt x="10556174" y="2400300"/>
                </a:lnTo>
                <a:lnTo>
                  <a:pt x="10566273" y="1866900"/>
                </a:lnTo>
                <a:lnTo>
                  <a:pt x="10568127" y="1866900"/>
                </a:lnTo>
                <a:lnTo>
                  <a:pt x="10568127" y="1765300"/>
                </a:lnTo>
                <a:lnTo>
                  <a:pt x="10568360" y="1752600"/>
                </a:lnTo>
                <a:lnTo>
                  <a:pt x="10568127" y="1752600"/>
                </a:lnTo>
                <a:lnTo>
                  <a:pt x="10568127" y="1663700"/>
                </a:lnTo>
                <a:lnTo>
                  <a:pt x="10568500" y="1651000"/>
                </a:lnTo>
                <a:lnTo>
                  <a:pt x="10568127" y="1651000"/>
                </a:lnTo>
                <a:lnTo>
                  <a:pt x="10568127" y="1574800"/>
                </a:lnTo>
                <a:close/>
              </a:path>
              <a:path w="10577195" h="6858000">
                <a:moveTo>
                  <a:pt x="8461654" y="1625600"/>
                </a:moveTo>
                <a:lnTo>
                  <a:pt x="8411133" y="1625600"/>
                </a:lnTo>
                <a:lnTo>
                  <a:pt x="8411133" y="2057400"/>
                </a:lnTo>
                <a:lnTo>
                  <a:pt x="7395984" y="2374900"/>
                </a:lnTo>
                <a:lnTo>
                  <a:pt x="7513117" y="2374900"/>
                </a:lnTo>
                <a:lnTo>
                  <a:pt x="8411133" y="2082800"/>
                </a:lnTo>
                <a:lnTo>
                  <a:pt x="8461654" y="2082800"/>
                </a:lnTo>
                <a:lnTo>
                  <a:pt x="8461654" y="2070100"/>
                </a:lnTo>
                <a:lnTo>
                  <a:pt x="8574428" y="2032000"/>
                </a:lnTo>
                <a:lnTo>
                  <a:pt x="8461654" y="2032000"/>
                </a:lnTo>
                <a:lnTo>
                  <a:pt x="8461654" y="1625600"/>
                </a:lnTo>
                <a:close/>
              </a:path>
              <a:path w="10577195" h="6858000">
                <a:moveTo>
                  <a:pt x="10509288" y="1790700"/>
                </a:moveTo>
                <a:lnTo>
                  <a:pt x="10507281" y="1790700"/>
                </a:lnTo>
                <a:lnTo>
                  <a:pt x="10507281" y="2006600"/>
                </a:lnTo>
                <a:lnTo>
                  <a:pt x="10467606" y="2362200"/>
                </a:lnTo>
                <a:lnTo>
                  <a:pt x="10470342" y="2362200"/>
                </a:lnTo>
                <a:lnTo>
                  <a:pt x="10507281" y="2019300"/>
                </a:lnTo>
                <a:lnTo>
                  <a:pt x="10509288" y="2019300"/>
                </a:lnTo>
                <a:lnTo>
                  <a:pt x="10509288" y="1993900"/>
                </a:lnTo>
                <a:lnTo>
                  <a:pt x="10510666" y="1981200"/>
                </a:lnTo>
                <a:lnTo>
                  <a:pt x="10509288" y="1981200"/>
                </a:lnTo>
                <a:lnTo>
                  <a:pt x="10509288" y="1790700"/>
                </a:lnTo>
                <a:close/>
              </a:path>
              <a:path w="10577195" h="6858000">
                <a:moveTo>
                  <a:pt x="10537317" y="1752600"/>
                </a:moveTo>
                <a:lnTo>
                  <a:pt x="10535475" y="1752600"/>
                </a:lnTo>
                <a:lnTo>
                  <a:pt x="10535475" y="1930400"/>
                </a:lnTo>
                <a:lnTo>
                  <a:pt x="10509288" y="2298700"/>
                </a:lnTo>
                <a:lnTo>
                  <a:pt x="10511034" y="2298700"/>
                </a:lnTo>
                <a:lnTo>
                  <a:pt x="10535475" y="1943100"/>
                </a:lnTo>
                <a:lnTo>
                  <a:pt x="10537317" y="1943100"/>
                </a:lnTo>
                <a:lnTo>
                  <a:pt x="10537317" y="1917700"/>
                </a:lnTo>
                <a:lnTo>
                  <a:pt x="10538235" y="1905000"/>
                </a:lnTo>
                <a:lnTo>
                  <a:pt x="10537317" y="1905000"/>
                </a:lnTo>
                <a:lnTo>
                  <a:pt x="10537317" y="1752600"/>
                </a:lnTo>
                <a:close/>
              </a:path>
              <a:path w="10577195" h="6858000">
                <a:moveTo>
                  <a:pt x="10555693" y="1689100"/>
                </a:moveTo>
                <a:lnTo>
                  <a:pt x="10553839" y="1689100"/>
                </a:lnTo>
                <a:lnTo>
                  <a:pt x="10553839" y="1828800"/>
                </a:lnTo>
                <a:lnTo>
                  <a:pt x="10537317" y="2184400"/>
                </a:lnTo>
                <a:lnTo>
                  <a:pt x="10538456" y="2184400"/>
                </a:lnTo>
                <a:lnTo>
                  <a:pt x="10553839" y="1841500"/>
                </a:lnTo>
                <a:lnTo>
                  <a:pt x="10555693" y="1841500"/>
                </a:lnTo>
                <a:lnTo>
                  <a:pt x="10555693" y="1803400"/>
                </a:lnTo>
                <a:lnTo>
                  <a:pt x="10556281" y="1790700"/>
                </a:lnTo>
                <a:lnTo>
                  <a:pt x="10555693" y="1790700"/>
                </a:lnTo>
                <a:lnTo>
                  <a:pt x="10555693" y="1689100"/>
                </a:lnTo>
                <a:close/>
              </a:path>
              <a:path w="10577195" h="6858000">
                <a:moveTo>
                  <a:pt x="9645408" y="1689100"/>
                </a:moveTo>
                <a:lnTo>
                  <a:pt x="9622891" y="1689100"/>
                </a:lnTo>
                <a:lnTo>
                  <a:pt x="9622891" y="1879600"/>
                </a:lnTo>
                <a:lnTo>
                  <a:pt x="9171914" y="2120900"/>
                </a:lnTo>
                <a:lnTo>
                  <a:pt x="9195650" y="2120900"/>
                </a:lnTo>
                <a:lnTo>
                  <a:pt x="9622891" y="1892300"/>
                </a:lnTo>
                <a:lnTo>
                  <a:pt x="9645408" y="1892300"/>
                </a:lnTo>
                <a:lnTo>
                  <a:pt x="9645408" y="1879600"/>
                </a:lnTo>
                <a:lnTo>
                  <a:pt x="9668535" y="1866900"/>
                </a:lnTo>
                <a:lnTo>
                  <a:pt x="9645408" y="1866900"/>
                </a:lnTo>
                <a:lnTo>
                  <a:pt x="9645408" y="1689100"/>
                </a:lnTo>
                <a:close/>
              </a:path>
              <a:path w="10577195" h="6858000">
                <a:moveTo>
                  <a:pt x="9960952" y="1714500"/>
                </a:moveTo>
                <a:lnTo>
                  <a:pt x="9946055" y="1714500"/>
                </a:lnTo>
                <a:lnTo>
                  <a:pt x="9946055" y="1866900"/>
                </a:lnTo>
                <a:lnTo>
                  <a:pt x="9645408" y="2108200"/>
                </a:lnTo>
                <a:lnTo>
                  <a:pt x="9661232" y="2108200"/>
                </a:lnTo>
                <a:lnTo>
                  <a:pt x="9946055" y="1879600"/>
                </a:lnTo>
                <a:lnTo>
                  <a:pt x="9960952" y="1879600"/>
                </a:lnTo>
                <a:lnTo>
                  <a:pt x="9960952" y="1866900"/>
                </a:lnTo>
                <a:lnTo>
                  <a:pt x="9976371" y="1854200"/>
                </a:lnTo>
                <a:lnTo>
                  <a:pt x="9960952" y="1854200"/>
                </a:lnTo>
                <a:lnTo>
                  <a:pt x="9960952" y="1714500"/>
                </a:lnTo>
                <a:close/>
              </a:path>
              <a:path w="10577195" h="6858000">
                <a:moveTo>
                  <a:pt x="4271135" y="647700"/>
                </a:moveTo>
                <a:lnTo>
                  <a:pt x="3401250" y="647700"/>
                </a:lnTo>
                <a:lnTo>
                  <a:pt x="5684697" y="876300"/>
                </a:lnTo>
                <a:lnTo>
                  <a:pt x="5684697" y="1866900"/>
                </a:lnTo>
                <a:lnTo>
                  <a:pt x="3401250" y="2095500"/>
                </a:lnTo>
                <a:lnTo>
                  <a:pt x="4271135" y="2095500"/>
                </a:lnTo>
                <a:lnTo>
                  <a:pt x="5684697" y="1930400"/>
                </a:lnTo>
                <a:lnTo>
                  <a:pt x="5798375" y="1930400"/>
                </a:lnTo>
                <a:lnTo>
                  <a:pt x="5798375" y="1917700"/>
                </a:lnTo>
                <a:lnTo>
                  <a:pt x="6342003" y="1854200"/>
                </a:lnTo>
                <a:lnTo>
                  <a:pt x="5798375" y="1854200"/>
                </a:lnTo>
                <a:lnTo>
                  <a:pt x="5798375" y="889000"/>
                </a:lnTo>
                <a:lnTo>
                  <a:pt x="6342003" y="889000"/>
                </a:lnTo>
                <a:lnTo>
                  <a:pt x="5798375" y="825500"/>
                </a:lnTo>
                <a:lnTo>
                  <a:pt x="5798375" y="812800"/>
                </a:lnTo>
                <a:lnTo>
                  <a:pt x="5684697" y="812800"/>
                </a:lnTo>
                <a:lnTo>
                  <a:pt x="4271135" y="647700"/>
                </a:lnTo>
                <a:close/>
              </a:path>
              <a:path w="10577195" h="6858000">
                <a:moveTo>
                  <a:pt x="10171430" y="1600200"/>
                </a:moveTo>
                <a:lnTo>
                  <a:pt x="10161397" y="1600200"/>
                </a:lnTo>
                <a:lnTo>
                  <a:pt x="10161397" y="1866900"/>
                </a:lnTo>
                <a:lnTo>
                  <a:pt x="9960952" y="2095500"/>
                </a:lnTo>
                <a:lnTo>
                  <a:pt x="9982052" y="2095500"/>
                </a:lnTo>
                <a:lnTo>
                  <a:pt x="10161397" y="1879600"/>
                </a:lnTo>
                <a:lnTo>
                  <a:pt x="10171430" y="1879600"/>
                </a:lnTo>
                <a:lnTo>
                  <a:pt x="10171430" y="1866900"/>
                </a:lnTo>
                <a:lnTo>
                  <a:pt x="10181720" y="1854200"/>
                </a:lnTo>
                <a:lnTo>
                  <a:pt x="10171430" y="1854200"/>
                </a:lnTo>
                <a:lnTo>
                  <a:pt x="10171430" y="1701800"/>
                </a:lnTo>
                <a:lnTo>
                  <a:pt x="10186293" y="1689100"/>
                </a:lnTo>
                <a:lnTo>
                  <a:pt x="10171430" y="1689100"/>
                </a:lnTo>
                <a:lnTo>
                  <a:pt x="10171430" y="1600200"/>
                </a:lnTo>
                <a:close/>
              </a:path>
              <a:path w="10577195" h="6858000">
                <a:moveTo>
                  <a:pt x="10311828" y="1701800"/>
                </a:moveTo>
                <a:lnTo>
                  <a:pt x="10305199" y="1701800"/>
                </a:lnTo>
                <a:lnTo>
                  <a:pt x="10305199" y="1854200"/>
                </a:lnTo>
                <a:lnTo>
                  <a:pt x="10171430" y="2095500"/>
                </a:lnTo>
                <a:lnTo>
                  <a:pt x="10178470" y="2095500"/>
                </a:lnTo>
                <a:lnTo>
                  <a:pt x="10305199" y="1866900"/>
                </a:lnTo>
                <a:lnTo>
                  <a:pt x="10311828" y="1866900"/>
                </a:lnTo>
                <a:lnTo>
                  <a:pt x="10311828" y="1854200"/>
                </a:lnTo>
                <a:lnTo>
                  <a:pt x="10318674" y="1841500"/>
                </a:lnTo>
                <a:lnTo>
                  <a:pt x="10311828" y="1841500"/>
                </a:lnTo>
                <a:lnTo>
                  <a:pt x="10311828" y="1701800"/>
                </a:lnTo>
                <a:close/>
              </a:path>
              <a:path w="10577195" h="6858000">
                <a:moveTo>
                  <a:pt x="10405224" y="1587500"/>
                </a:moveTo>
                <a:lnTo>
                  <a:pt x="10400830" y="1587500"/>
                </a:lnTo>
                <a:lnTo>
                  <a:pt x="10400830" y="1841500"/>
                </a:lnTo>
                <a:lnTo>
                  <a:pt x="10311828" y="2082800"/>
                </a:lnTo>
                <a:lnTo>
                  <a:pt x="10316512" y="2082800"/>
                </a:lnTo>
                <a:lnTo>
                  <a:pt x="10400830" y="1854200"/>
                </a:lnTo>
                <a:lnTo>
                  <a:pt x="10405224" y="1854200"/>
                </a:lnTo>
                <a:lnTo>
                  <a:pt x="10405224" y="1841500"/>
                </a:lnTo>
                <a:lnTo>
                  <a:pt x="10409809" y="1828800"/>
                </a:lnTo>
                <a:lnTo>
                  <a:pt x="10405224" y="1828800"/>
                </a:lnTo>
                <a:lnTo>
                  <a:pt x="10405224" y="1689100"/>
                </a:lnTo>
                <a:lnTo>
                  <a:pt x="10411846" y="1676400"/>
                </a:lnTo>
                <a:lnTo>
                  <a:pt x="10405224" y="1676400"/>
                </a:lnTo>
                <a:lnTo>
                  <a:pt x="10405224" y="1587500"/>
                </a:lnTo>
                <a:close/>
              </a:path>
              <a:path w="10577195" h="6858000">
                <a:moveTo>
                  <a:pt x="10467606" y="1511300"/>
                </a:moveTo>
                <a:lnTo>
                  <a:pt x="10464825" y="1511300"/>
                </a:lnTo>
                <a:lnTo>
                  <a:pt x="10464825" y="1816100"/>
                </a:lnTo>
                <a:lnTo>
                  <a:pt x="10405224" y="2057400"/>
                </a:lnTo>
                <a:lnTo>
                  <a:pt x="10411184" y="2057400"/>
                </a:lnTo>
                <a:lnTo>
                  <a:pt x="10464825" y="1828800"/>
                </a:lnTo>
                <a:lnTo>
                  <a:pt x="10467606" y="1828800"/>
                </a:lnTo>
                <a:lnTo>
                  <a:pt x="10467606" y="1816100"/>
                </a:lnTo>
                <a:lnTo>
                  <a:pt x="10470658" y="1803400"/>
                </a:lnTo>
                <a:lnTo>
                  <a:pt x="10467606" y="1803400"/>
                </a:lnTo>
                <a:lnTo>
                  <a:pt x="10467606" y="1676400"/>
                </a:lnTo>
                <a:lnTo>
                  <a:pt x="10472015" y="1663700"/>
                </a:lnTo>
                <a:lnTo>
                  <a:pt x="10467606" y="1663700"/>
                </a:lnTo>
                <a:lnTo>
                  <a:pt x="10467606" y="1574800"/>
                </a:lnTo>
                <a:lnTo>
                  <a:pt x="10474219" y="1562100"/>
                </a:lnTo>
                <a:lnTo>
                  <a:pt x="10467606" y="1562100"/>
                </a:lnTo>
                <a:lnTo>
                  <a:pt x="10467606" y="1511300"/>
                </a:lnTo>
                <a:close/>
              </a:path>
              <a:path w="10577195" h="6858000">
                <a:moveTo>
                  <a:pt x="10566273" y="1714500"/>
                </a:moveTo>
                <a:lnTo>
                  <a:pt x="10555693" y="2057400"/>
                </a:lnTo>
                <a:lnTo>
                  <a:pt x="10556423" y="2057400"/>
                </a:lnTo>
                <a:lnTo>
                  <a:pt x="10566273" y="1714500"/>
                </a:lnTo>
                <a:close/>
              </a:path>
              <a:path w="10577195" h="6858000">
                <a:moveTo>
                  <a:pt x="9171914" y="1536700"/>
                </a:moveTo>
                <a:lnTo>
                  <a:pt x="9138297" y="1536700"/>
                </a:lnTo>
                <a:lnTo>
                  <a:pt x="9138297" y="1828800"/>
                </a:lnTo>
                <a:lnTo>
                  <a:pt x="8461654" y="2032000"/>
                </a:lnTo>
                <a:lnTo>
                  <a:pt x="8574428" y="2032000"/>
                </a:lnTo>
                <a:lnTo>
                  <a:pt x="9138297" y="1841500"/>
                </a:lnTo>
                <a:lnTo>
                  <a:pt x="9171914" y="1841500"/>
                </a:lnTo>
                <a:lnTo>
                  <a:pt x="9171914" y="1828800"/>
                </a:lnTo>
                <a:lnTo>
                  <a:pt x="9212912" y="1816100"/>
                </a:lnTo>
                <a:lnTo>
                  <a:pt x="9171914" y="1816100"/>
                </a:lnTo>
                <a:lnTo>
                  <a:pt x="9171914" y="1536700"/>
                </a:lnTo>
                <a:close/>
              </a:path>
              <a:path w="10577195" h="6858000">
                <a:moveTo>
                  <a:pt x="10509288" y="1460500"/>
                </a:moveTo>
                <a:lnTo>
                  <a:pt x="10507281" y="1460500"/>
                </a:lnTo>
                <a:lnTo>
                  <a:pt x="10507281" y="1778000"/>
                </a:lnTo>
                <a:lnTo>
                  <a:pt x="10467606" y="2019300"/>
                </a:lnTo>
                <a:lnTo>
                  <a:pt x="10471574" y="2019300"/>
                </a:lnTo>
                <a:lnTo>
                  <a:pt x="10507281" y="1790700"/>
                </a:lnTo>
                <a:lnTo>
                  <a:pt x="10509288" y="1790700"/>
                </a:lnTo>
                <a:lnTo>
                  <a:pt x="10509288" y="1651000"/>
                </a:lnTo>
                <a:lnTo>
                  <a:pt x="10512197" y="1638300"/>
                </a:lnTo>
                <a:lnTo>
                  <a:pt x="10509288" y="1638300"/>
                </a:lnTo>
                <a:lnTo>
                  <a:pt x="10509288" y="1562100"/>
                </a:lnTo>
                <a:lnTo>
                  <a:pt x="10513652" y="1549400"/>
                </a:lnTo>
                <a:lnTo>
                  <a:pt x="10509288" y="1549400"/>
                </a:lnTo>
                <a:lnTo>
                  <a:pt x="10509288" y="1460500"/>
                </a:lnTo>
                <a:close/>
              </a:path>
              <a:path w="10577195" h="6858000">
                <a:moveTo>
                  <a:pt x="10510666" y="762000"/>
                </a:moveTo>
                <a:lnTo>
                  <a:pt x="10509288" y="762000"/>
                </a:lnTo>
                <a:lnTo>
                  <a:pt x="10535475" y="1003300"/>
                </a:lnTo>
                <a:lnTo>
                  <a:pt x="10535475" y="1739900"/>
                </a:lnTo>
                <a:lnTo>
                  <a:pt x="10509288" y="1981200"/>
                </a:lnTo>
                <a:lnTo>
                  <a:pt x="10510666" y="1981200"/>
                </a:lnTo>
                <a:lnTo>
                  <a:pt x="10535475" y="1752600"/>
                </a:lnTo>
                <a:lnTo>
                  <a:pt x="10537317" y="1752600"/>
                </a:lnTo>
                <a:lnTo>
                  <a:pt x="10537317" y="1739900"/>
                </a:lnTo>
                <a:lnTo>
                  <a:pt x="10538588" y="1727200"/>
                </a:lnTo>
                <a:lnTo>
                  <a:pt x="10537317" y="1727200"/>
                </a:lnTo>
                <a:lnTo>
                  <a:pt x="10537317" y="1612900"/>
                </a:lnTo>
                <a:lnTo>
                  <a:pt x="10539152" y="1600200"/>
                </a:lnTo>
                <a:lnTo>
                  <a:pt x="10537317" y="1600200"/>
                </a:lnTo>
                <a:lnTo>
                  <a:pt x="10537317" y="1536700"/>
                </a:lnTo>
                <a:lnTo>
                  <a:pt x="10540070" y="1524000"/>
                </a:lnTo>
                <a:lnTo>
                  <a:pt x="10537317" y="1524000"/>
                </a:lnTo>
                <a:lnTo>
                  <a:pt x="10537317" y="1485900"/>
                </a:lnTo>
                <a:lnTo>
                  <a:pt x="10541447" y="1473200"/>
                </a:lnTo>
                <a:lnTo>
                  <a:pt x="10537317" y="1473200"/>
                </a:lnTo>
                <a:lnTo>
                  <a:pt x="10537317" y="1409700"/>
                </a:lnTo>
                <a:lnTo>
                  <a:pt x="10545578" y="1397000"/>
                </a:lnTo>
                <a:lnTo>
                  <a:pt x="10537317" y="1397000"/>
                </a:lnTo>
                <a:lnTo>
                  <a:pt x="10537317" y="1308100"/>
                </a:lnTo>
                <a:lnTo>
                  <a:pt x="10542824" y="1308100"/>
                </a:lnTo>
                <a:lnTo>
                  <a:pt x="10537317" y="1295400"/>
                </a:lnTo>
                <a:lnTo>
                  <a:pt x="10537317" y="990600"/>
                </a:lnTo>
                <a:lnTo>
                  <a:pt x="10535475" y="990600"/>
                </a:lnTo>
                <a:lnTo>
                  <a:pt x="10510666" y="762000"/>
                </a:lnTo>
                <a:close/>
              </a:path>
              <a:path w="10577195" h="6858000">
                <a:moveTo>
                  <a:pt x="10574439" y="1447800"/>
                </a:moveTo>
                <a:lnTo>
                  <a:pt x="10574378" y="1449662"/>
                </a:lnTo>
                <a:lnTo>
                  <a:pt x="10568127" y="1968500"/>
                </a:lnTo>
                <a:lnTo>
                  <a:pt x="10568420" y="1968500"/>
                </a:lnTo>
                <a:lnTo>
                  <a:pt x="10574439" y="1447800"/>
                </a:lnTo>
                <a:close/>
              </a:path>
              <a:path w="10577195" h="6858000">
                <a:moveTo>
                  <a:pt x="10537907" y="558800"/>
                </a:moveTo>
                <a:lnTo>
                  <a:pt x="10537317" y="558800"/>
                </a:lnTo>
                <a:lnTo>
                  <a:pt x="10553839" y="914400"/>
                </a:lnTo>
                <a:lnTo>
                  <a:pt x="10553839" y="1676400"/>
                </a:lnTo>
                <a:lnTo>
                  <a:pt x="10537317" y="1905000"/>
                </a:lnTo>
                <a:lnTo>
                  <a:pt x="10538235" y="1905000"/>
                </a:lnTo>
                <a:lnTo>
                  <a:pt x="10553839" y="1689100"/>
                </a:lnTo>
                <a:lnTo>
                  <a:pt x="10555693" y="1689100"/>
                </a:lnTo>
                <a:lnTo>
                  <a:pt x="10555693" y="1498600"/>
                </a:lnTo>
                <a:lnTo>
                  <a:pt x="10557457" y="1485900"/>
                </a:lnTo>
                <a:lnTo>
                  <a:pt x="10555693" y="1485900"/>
                </a:lnTo>
                <a:lnTo>
                  <a:pt x="10555693" y="1460500"/>
                </a:lnTo>
                <a:lnTo>
                  <a:pt x="10558338" y="1447800"/>
                </a:lnTo>
                <a:lnTo>
                  <a:pt x="10555693" y="1447800"/>
                </a:lnTo>
                <a:lnTo>
                  <a:pt x="10555693" y="1435100"/>
                </a:lnTo>
                <a:lnTo>
                  <a:pt x="10559220" y="1422400"/>
                </a:lnTo>
                <a:lnTo>
                  <a:pt x="10555693" y="1422400"/>
                </a:lnTo>
                <a:lnTo>
                  <a:pt x="10555693" y="1193800"/>
                </a:lnTo>
                <a:lnTo>
                  <a:pt x="10557016" y="1193800"/>
                </a:lnTo>
                <a:lnTo>
                  <a:pt x="10555693" y="1181100"/>
                </a:lnTo>
                <a:lnTo>
                  <a:pt x="10555693" y="952500"/>
                </a:lnTo>
                <a:lnTo>
                  <a:pt x="10556250" y="952500"/>
                </a:lnTo>
                <a:lnTo>
                  <a:pt x="10555693" y="939800"/>
                </a:lnTo>
                <a:lnTo>
                  <a:pt x="10555693" y="901700"/>
                </a:lnTo>
                <a:lnTo>
                  <a:pt x="10553839" y="901700"/>
                </a:lnTo>
                <a:lnTo>
                  <a:pt x="10537907" y="558800"/>
                </a:lnTo>
                <a:close/>
              </a:path>
              <a:path w="10577195" h="6858000">
                <a:moveTo>
                  <a:pt x="9960952" y="1447800"/>
                </a:moveTo>
                <a:lnTo>
                  <a:pt x="9946055" y="1447800"/>
                </a:lnTo>
                <a:lnTo>
                  <a:pt x="9946055" y="1701800"/>
                </a:lnTo>
                <a:lnTo>
                  <a:pt x="9645408" y="1866900"/>
                </a:lnTo>
                <a:lnTo>
                  <a:pt x="9668535" y="1866900"/>
                </a:lnTo>
                <a:lnTo>
                  <a:pt x="9946055" y="1714500"/>
                </a:lnTo>
                <a:lnTo>
                  <a:pt x="9960952" y="1714500"/>
                </a:lnTo>
                <a:lnTo>
                  <a:pt x="9960952" y="1574800"/>
                </a:lnTo>
                <a:lnTo>
                  <a:pt x="10001041" y="1562100"/>
                </a:lnTo>
                <a:lnTo>
                  <a:pt x="9960952" y="1562100"/>
                </a:lnTo>
                <a:lnTo>
                  <a:pt x="9960952" y="1447800"/>
                </a:lnTo>
                <a:close/>
              </a:path>
              <a:path w="10577195" h="6858000">
                <a:moveTo>
                  <a:pt x="6342003" y="889000"/>
                </a:moveTo>
                <a:lnTo>
                  <a:pt x="5798375" y="889000"/>
                </a:lnTo>
                <a:lnTo>
                  <a:pt x="7320534" y="1041400"/>
                </a:lnTo>
                <a:lnTo>
                  <a:pt x="7320534" y="1701800"/>
                </a:lnTo>
                <a:lnTo>
                  <a:pt x="5798375" y="1854200"/>
                </a:lnTo>
                <a:lnTo>
                  <a:pt x="6342003" y="1854200"/>
                </a:lnTo>
                <a:lnTo>
                  <a:pt x="7320534" y="1739900"/>
                </a:lnTo>
                <a:lnTo>
                  <a:pt x="7395984" y="1739900"/>
                </a:lnTo>
                <a:lnTo>
                  <a:pt x="7847162" y="1689100"/>
                </a:lnTo>
                <a:lnTo>
                  <a:pt x="7395984" y="1689100"/>
                </a:lnTo>
                <a:lnTo>
                  <a:pt x="7395984" y="1054100"/>
                </a:lnTo>
                <a:lnTo>
                  <a:pt x="7802044" y="1054100"/>
                </a:lnTo>
                <a:lnTo>
                  <a:pt x="7395984" y="1003300"/>
                </a:lnTo>
                <a:lnTo>
                  <a:pt x="7320534" y="1003300"/>
                </a:lnTo>
                <a:lnTo>
                  <a:pt x="6342003" y="889000"/>
                </a:lnTo>
                <a:close/>
              </a:path>
              <a:path w="10577195" h="6858000">
                <a:moveTo>
                  <a:pt x="10161397" y="1701800"/>
                </a:moveTo>
                <a:lnTo>
                  <a:pt x="9960952" y="1854200"/>
                </a:lnTo>
                <a:lnTo>
                  <a:pt x="9976371" y="1854200"/>
                </a:lnTo>
                <a:lnTo>
                  <a:pt x="10161397" y="1701800"/>
                </a:lnTo>
                <a:close/>
              </a:path>
              <a:path w="10577195" h="6858000">
                <a:moveTo>
                  <a:pt x="10311828" y="1524000"/>
                </a:moveTo>
                <a:lnTo>
                  <a:pt x="10305199" y="1524000"/>
                </a:lnTo>
                <a:lnTo>
                  <a:pt x="10305199" y="1689100"/>
                </a:lnTo>
                <a:lnTo>
                  <a:pt x="10171430" y="1854200"/>
                </a:lnTo>
                <a:lnTo>
                  <a:pt x="10181720" y="1854200"/>
                </a:lnTo>
                <a:lnTo>
                  <a:pt x="10305199" y="1701800"/>
                </a:lnTo>
                <a:lnTo>
                  <a:pt x="10311828" y="1701800"/>
                </a:lnTo>
                <a:lnTo>
                  <a:pt x="10311828" y="1587500"/>
                </a:lnTo>
                <a:lnTo>
                  <a:pt x="10326662" y="1574800"/>
                </a:lnTo>
                <a:lnTo>
                  <a:pt x="10311828" y="1574800"/>
                </a:lnTo>
                <a:lnTo>
                  <a:pt x="10311828" y="1524000"/>
                </a:lnTo>
                <a:close/>
              </a:path>
              <a:path w="10577195" h="6858000">
                <a:moveTo>
                  <a:pt x="10400830" y="1689100"/>
                </a:moveTo>
                <a:lnTo>
                  <a:pt x="10311828" y="1841500"/>
                </a:lnTo>
                <a:lnTo>
                  <a:pt x="10318674" y="1841500"/>
                </a:lnTo>
                <a:lnTo>
                  <a:pt x="10400830" y="1689100"/>
                </a:lnTo>
                <a:close/>
              </a:path>
              <a:path w="10577195" h="6858000">
                <a:moveTo>
                  <a:pt x="10464825" y="1676400"/>
                </a:moveTo>
                <a:lnTo>
                  <a:pt x="10405224" y="1828800"/>
                </a:lnTo>
                <a:lnTo>
                  <a:pt x="10409809" y="1828800"/>
                </a:lnTo>
                <a:lnTo>
                  <a:pt x="10464825" y="1676400"/>
                </a:lnTo>
                <a:close/>
              </a:path>
              <a:path w="10577195" h="6858000">
                <a:moveTo>
                  <a:pt x="9645408" y="1485900"/>
                </a:moveTo>
                <a:lnTo>
                  <a:pt x="9622891" y="1485900"/>
                </a:lnTo>
                <a:lnTo>
                  <a:pt x="9622891" y="1676400"/>
                </a:lnTo>
                <a:lnTo>
                  <a:pt x="9171914" y="1816100"/>
                </a:lnTo>
                <a:lnTo>
                  <a:pt x="9212912" y="1816100"/>
                </a:lnTo>
                <a:lnTo>
                  <a:pt x="9622891" y="1689100"/>
                </a:lnTo>
                <a:lnTo>
                  <a:pt x="9645408" y="1689100"/>
                </a:lnTo>
                <a:lnTo>
                  <a:pt x="9645408" y="1676400"/>
                </a:lnTo>
                <a:lnTo>
                  <a:pt x="9682989" y="1663700"/>
                </a:lnTo>
                <a:lnTo>
                  <a:pt x="9645408" y="1663700"/>
                </a:lnTo>
                <a:lnTo>
                  <a:pt x="9645408" y="1485900"/>
                </a:lnTo>
                <a:close/>
              </a:path>
              <a:path w="10577195" h="6858000">
                <a:moveTo>
                  <a:pt x="10507281" y="1651000"/>
                </a:moveTo>
                <a:lnTo>
                  <a:pt x="10467606" y="1803400"/>
                </a:lnTo>
                <a:lnTo>
                  <a:pt x="10470658" y="1803400"/>
                </a:lnTo>
                <a:lnTo>
                  <a:pt x="10507281" y="1651000"/>
                </a:lnTo>
                <a:close/>
              </a:path>
              <a:path w="10577195" h="6858000">
                <a:moveTo>
                  <a:pt x="10556164" y="342900"/>
                </a:moveTo>
                <a:lnTo>
                  <a:pt x="10555693" y="342900"/>
                </a:lnTo>
                <a:lnTo>
                  <a:pt x="10566273" y="901700"/>
                </a:lnTo>
                <a:lnTo>
                  <a:pt x="10566270" y="1562164"/>
                </a:lnTo>
                <a:lnTo>
                  <a:pt x="10555693" y="1790700"/>
                </a:lnTo>
                <a:lnTo>
                  <a:pt x="10556281" y="1790700"/>
                </a:lnTo>
                <a:lnTo>
                  <a:pt x="10566273" y="1574800"/>
                </a:lnTo>
                <a:lnTo>
                  <a:pt x="10568127" y="1574800"/>
                </a:lnTo>
                <a:lnTo>
                  <a:pt x="10568127" y="990600"/>
                </a:lnTo>
                <a:lnTo>
                  <a:pt x="10568360" y="990600"/>
                </a:lnTo>
                <a:lnTo>
                  <a:pt x="10568127" y="977900"/>
                </a:lnTo>
                <a:lnTo>
                  <a:pt x="10568127" y="889000"/>
                </a:lnTo>
                <a:lnTo>
                  <a:pt x="10566273" y="889000"/>
                </a:lnTo>
                <a:lnTo>
                  <a:pt x="10556164" y="342900"/>
                </a:lnTo>
                <a:close/>
              </a:path>
              <a:path w="10577195" h="6858000">
                <a:moveTo>
                  <a:pt x="10571854" y="1562164"/>
                </a:moveTo>
                <a:lnTo>
                  <a:pt x="10568127" y="1752600"/>
                </a:lnTo>
                <a:lnTo>
                  <a:pt x="10568360" y="1752600"/>
                </a:lnTo>
                <a:lnTo>
                  <a:pt x="10571854" y="1562164"/>
                </a:lnTo>
                <a:close/>
              </a:path>
              <a:path w="10577195" h="6858000">
                <a:moveTo>
                  <a:pt x="10553839" y="1574800"/>
                </a:moveTo>
                <a:lnTo>
                  <a:pt x="10537317" y="1727200"/>
                </a:lnTo>
                <a:lnTo>
                  <a:pt x="10538588" y="1727200"/>
                </a:lnTo>
                <a:lnTo>
                  <a:pt x="10553839" y="1574800"/>
                </a:lnTo>
                <a:close/>
              </a:path>
              <a:path w="10577195" h="6858000">
                <a:moveTo>
                  <a:pt x="10171430" y="1511300"/>
                </a:moveTo>
                <a:lnTo>
                  <a:pt x="10161397" y="1511300"/>
                </a:lnTo>
                <a:lnTo>
                  <a:pt x="10161397" y="1587500"/>
                </a:lnTo>
                <a:lnTo>
                  <a:pt x="9960952" y="1701800"/>
                </a:lnTo>
                <a:lnTo>
                  <a:pt x="10161397" y="1600200"/>
                </a:lnTo>
                <a:lnTo>
                  <a:pt x="10171430" y="1600200"/>
                </a:lnTo>
                <a:lnTo>
                  <a:pt x="10171430" y="1511300"/>
                </a:lnTo>
                <a:close/>
              </a:path>
              <a:path w="10577195" h="6858000">
                <a:moveTo>
                  <a:pt x="7802044" y="1054100"/>
                </a:moveTo>
                <a:lnTo>
                  <a:pt x="7395984" y="1054100"/>
                </a:lnTo>
                <a:lnTo>
                  <a:pt x="8411133" y="1155700"/>
                </a:lnTo>
                <a:lnTo>
                  <a:pt x="8411133" y="1587500"/>
                </a:lnTo>
                <a:lnTo>
                  <a:pt x="7395984" y="1689100"/>
                </a:lnTo>
                <a:lnTo>
                  <a:pt x="7847162" y="1689100"/>
                </a:lnTo>
                <a:lnTo>
                  <a:pt x="8411133" y="1625600"/>
                </a:lnTo>
                <a:lnTo>
                  <a:pt x="8461654" y="1625600"/>
                </a:lnTo>
                <a:lnTo>
                  <a:pt x="8461654" y="1612900"/>
                </a:lnTo>
                <a:lnTo>
                  <a:pt x="8687202" y="1587500"/>
                </a:lnTo>
                <a:lnTo>
                  <a:pt x="8461654" y="1587500"/>
                </a:lnTo>
                <a:lnTo>
                  <a:pt x="8461654" y="1155700"/>
                </a:lnTo>
                <a:lnTo>
                  <a:pt x="8687202" y="1155700"/>
                </a:lnTo>
                <a:lnTo>
                  <a:pt x="8461654" y="1130300"/>
                </a:lnTo>
                <a:lnTo>
                  <a:pt x="8411133" y="1130300"/>
                </a:lnTo>
                <a:lnTo>
                  <a:pt x="7802044" y="1054100"/>
                </a:lnTo>
                <a:close/>
              </a:path>
              <a:path w="10577195" h="6858000">
                <a:moveTo>
                  <a:pt x="10305199" y="1587500"/>
                </a:moveTo>
                <a:lnTo>
                  <a:pt x="10171430" y="1689100"/>
                </a:lnTo>
                <a:lnTo>
                  <a:pt x="10186293" y="1689100"/>
                </a:lnTo>
                <a:lnTo>
                  <a:pt x="10305199" y="1587500"/>
                </a:lnTo>
                <a:close/>
              </a:path>
              <a:path w="10577195" h="6858000">
                <a:moveTo>
                  <a:pt x="10405224" y="1473200"/>
                </a:moveTo>
                <a:lnTo>
                  <a:pt x="10400830" y="1473200"/>
                </a:lnTo>
                <a:lnTo>
                  <a:pt x="10400830" y="1574800"/>
                </a:lnTo>
                <a:lnTo>
                  <a:pt x="10311828" y="1689100"/>
                </a:lnTo>
                <a:lnTo>
                  <a:pt x="10400830" y="1587500"/>
                </a:lnTo>
                <a:lnTo>
                  <a:pt x="10405224" y="1587500"/>
                </a:lnTo>
                <a:lnTo>
                  <a:pt x="10405224" y="1473200"/>
                </a:lnTo>
                <a:close/>
              </a:path>
              <a:path w="10577195" h="6858000">
                <a:moveTo>
                  <a:pt x="10464825" y="1574800"/>
                </a:moveTo>
                <a:lnTo>
                  <a:pt x="10405224" y="1676400"/>
                </a:lnTo>
                <a:lnTo>
                  <a:pt x="10411846" y="1676400"/>
                </a:lnTo>
                <a:lnTo>
                  <a:pt x="10464825" y="1574800"/>
                </a:lnTo>
                <a:close/>
              </a:path>
              <a:path w="10577195" h="6858000">
                <a:moveTo>
                  <a:pt x="9946055" y="1574800"/>
                </a:moveTo>
                <a:lnTo>
                  <a:pt x="9645408" y="1663700"/>
                </a:lnTo>
                <a:lnTo>
                  <a:pt x="9682989" y="1663700"/>
                </a:lnTo>
                <a:lnTo>
                  <a:pt x="9946055" y="1574800"/>
                </a:lnTo>
                <a:close/>
              </a:path>
              <a:path w="10577195" h="6858000">
                <a:moveTo>
                  <a:pt x="10507281" y="1562100"/>
                </a:moveTo>
                <a:lnTo>
                  <a:pt x="10467606" y="1663700"/>
                </a:lnTo>
                <a:lnTo>
                  <a:pt x="10472015" y="1663700"/>
                </a:lnTo>
                <a:lnTo>
                  <a:pt x="10507281" y="1562100"/>
                </a:lnTo>
                <a:close/>
              </a:path>
              <a:path w="10577195" h="6858000">
                <a:moveTo>
                  <a:pt x="10573486" y="1473200"/>
                </a:moveTo>
                <a:lnTo>
                  <a:pt x="10568127" y="1651000"/>
                </a:lnTo>
                <a:lnTo>
                  <a:pt x="10568500" y="1651000"/>
                </a:lnTo>
                <a:lnTo>
                  <a:pt x="10573098" y="1494376"/>
                </a:lnTo>
                <a:lnTo>
                  <a:pt x="10573486" y="1473200"/>
                </a:lnTo>
                <a:close/>
              </a:path>
              <a:path w="10577195" h="6858000">
                <a:moveTo>
                  <a:pt x="10535475" y="1536700"/>
                </a:moveTo>
                <a:lnTo>
                  <a:pt x="10509288" y="1638300"/>
                </a:lnTo>
                <a:lnTo>
                  <a:pt x="10512197" y="1638300"/>
                </a:lnTo>
                <a:lnTo>
                  <a:pt x="10535475" y="1536700"/>
                </a:lnTo>
                <a:close/>
              </a:path>
              <a:path w="10577195" h="6858000">
                <a:moveTo>
                  <a:pt x="10553839" y="1498600"/>
                </a:moveTo>
                <a:lnTo>
                  <a:pt x="10537317" y="1600200"/>
                </a:lnTo>
                <a:lnTo>
                  <a:pt x="10539152" y="1600200"/>
                </a:lnTo>
                <a:lnTo>
                  <a:pt x="10553839" y="1498600"/>
                </a:lnTo>
                <a:close/>
              </a:path>
              <a:path w="10577195" h="6858000">
                <a:moveTo>
                  <a:pt x="8687202" y="1155700"/>
                </a:moveTo>
                <a:lnTo>
                  <a:pt x="8461654" y="1155700"/>
                </a:lnTo>
                <a:lnTo>
                  <a:pt x="9138297" y="1231900"/>
                </a:lnTo>
                <a:lnTo>
                  <a:pt x="9138297" y="1511300"/>
                </a:lnTo>
                <a:lnTo>
                  <a:pt x="8461654" y="1587500"/>
                </a:lnTo>
                <a:lnTo>
                  <a:pt x="8687202" y="1587500"/>
                </a:lnTo>
                <a:lnTo>
                  <a:pt x="9138297" y="1536700"/>
                </a:lnTo>
                <a:lnTo>
                  <a:pt x="9171914" y="1536700"/>
                </a:lnTo>
                <a:lnTo>
                  <a:pt x="9397403" y="1511300"/>
                </a:lnTo>
                <a:lnTo>
                  <a:pt x="9171914" y="1511300"/>
                </a:lnTo>
                <a:lnTo>
                  <a:pt x="9171914" y="1231900"/>
                </a:lnTo>
                <a:lnTo>
                  <a:pt x="9352305" y="1231900"/>
                </a:lnTo>
                <a:lnTo>
                  <a:pt x="9171914" y="1206500"/>
                </a:lnTo>
                <a:lnTo>
                  <a:pt x="9138297" y="1206500"/>
                </a:lnTo>
                <a:lnTo>
                  <a:pt x="8687202" y="1155700"/>
                </a:lnTo>
                <a:close/>
              </a:path>
              <a:path w="10577195" h="6858000">
                <a:moveTo>
                  <a:pt x="10181720" y="889000"/>
                </a:moveTo>
                <a:lnTo>
                  <a:pt x="10171430" y="889000"/>
                </a:lnTo>
                <a:lnTo>
                  <a:pt x="10305199" y="1054100"/>
                </a:lnTo>
                <a:lnTo>
                  <a:pt x="10305199" y="1397000"/>
                </a:lnTo>
                <a:lnTo>
                  <a:pt x="10171430" y="1409700"/>
                </a:lnTo>
                <a:lnTo>
                  <a:pt x="10305199" y="1409700"/>
                </a:lnTo>
                <a:lnTo>
                  <a:pt x="10305199" y="1511300"/>
                </a:lnTo>
                <a:lnTo>
                  <a:pt x="10171430" y="1587500"/>
                </a:lnTo>
                <a:lnTo>
                  <a:pt x="10305199" y="1524000"/>
                </a:lnTo>
                <a:lnTo>
                  <a:pt x="10311828" y="1524000"/>
                </a:lnTo>
                <a:lnTo>
                  <a:pt x="10311828" y="1295400"/>
                </a:lnTo>
                <a:lnTo>
                  <a:pt x="10341495" y="1295400"/>
                </a:lnTo>
                <a:lnTo>
                  <a:pt x="10311828" y="1282700"/>
                </a:lnTo>
                <a:lnTo>
                  <a:pt x="10311828" y="1168400"/>
                </a:lnTo>
                <a:lnTo>
                  <a:pt x="10326662" y="1168400"/>
                </a:lnTo>
                <a:lnTo>
                  <a:pt x="10311828" y="1155700"/>
                </a:lnTo>
                <a:lnTo>
                  <a:pt x="10311828" y="1041400"/>
                </a:lnTo>
                <a:lnTo>
                  <a:pt x="10305199" y="1041400"/>
                </a:lnTo>
                <a:lnTo>
                  <a:pt x="10181720" y="889000"/>
                </a:lnTo>
                <a:close/>
              </a:path>
              <a:path w="10577195" h="6858000">
                <a:moveTo>
                  <a:pt x="10400830" y="1511300"/>
                </a:moveTo>
                <a:lnTo>
                  <a:pt x="10311828" y="1574800"/>
                </a:lnTo>
                <a:lnTo>
                  <a:pt x="10326662" y="1574800"/>
                </a:lnTo>
                <a:lnTo>
                  <a:pt x="10400830" y="1511300"/>
                </a:lnTo>
                <a:close/>
              </a:path>
              <a:path w="10577195" h="6858000">
                <a:moveTo>
                  <a:pt x="10405224" y="1168400"/>
                </a:moveTo>
                <a:lnTo>
                  <a:pt x="10464825" y="1244600"/>
                </a:lnTo>
                <a:lnTo>
                  <a:pt x="10464825" y="1498600"/>
                </a:lnTo>
                <a:lnTo>
                  <a:pt x="10405224" y="1574800"/>
                </a:lnTo>
                <a:lnTo>
                  <a:pt x="10464825" y="1511300"/>
                </a:lnTo>
                <a:lnTo>
                  <a:pt x="10467606" y="1511300"/>
                </a:lnTo>
                <a:lnTo>
                  <a:pt x="10467606" y="1320800"/>
                </a:lnTo>
                <a:lnTo>
                  <a:pt x="10487444" y="1320800"/>
                </a:lnTo>
                <a:lnTo>
                  <a:pt x="10467606" y="1308100"/>
                </a:lnTo>
                <a:lnTo>
                  <a:pt x="10467606" y="1231900"/>
                </a:lnTo>
                <a:lnTo>
                  <a:pt x="10464825" y="1231900"/>
                </a:lnTo>
                <a:lnTo>
                  <a:pt x="10405224" y="1168400"/>
                </a:lnTo>
                <a:close/>
              </a:path>
              <a:path w="10577195" h="6858000">
                <a:moveTo>
                  <a:pt x="10573346" y="1485900"/>
                </a:moveTo>
                <a:lnTo>
                  <a:pt x="10573098" y="1494376"/>
                </a:lnTo>
                <a:lnTo>
                  <a:pt x="10571854" y="1562164"/>
                </a:lnTo>
                <a:lnTo>
                  <a:pt x="10573346" y="1485900"/>
                </a:lnTo>
                <a:close/>
              </a:path>
              <a:path w="10577195" h="6858000">
                <a:moveTo>
                  <a:pt x="10171430" y="1422400"/>
                </a:moveTo>
                <a:lnTo>
                  <a:pt x="10161397" y="1422400"/>
                </a:lnTo>
                <a:lnTo>
                  <a:pt x="10161397" y="1498600"/>
                </a:lnTo>
                <a:lnTo>
                  <a:pt x="9960952" y="1562100"/>
                </a:lnTo>
                <a:lnTo>
                  <a:pt x="10001041" y="1562100"/>
                </a:lnTo>
                <a:lnTo>
                  <a:pt x="10161397" y="1511300"/>
                </a:lnTo>
                <a:lnTo>
                  <a:pt x="10171430" y="1511300"/>
                </a:lnTo>
                <a:lnTo>
                  <a:pt x="10204872" y="1498600"/>
                </a:lnTo>
                <a:lnTo>
                  <a:pt x="10171430" y="1498600"/>
                </a:lnTo>
                <a:lnTo>
                  <a:pt x="10171430" y="1422400"/>
                </a:lnTo>
                <a:close/>
              </a:path>
              <a:path w="10577195" h="6858000">
                <a:moveTo>
                  <a:pt x="10507281" y="1498600"/>
                </a:moveTo>
                <a:lnTo>
                  <a:pt x="10467606" y="1562100"/>
                </a:lnTo>
                <a:lnTo>
                  <a:pt x="10474219" y="1562100"/>
                </a:lnTo>
                <a:lnTo>
                  <a:pt x="10507281" y="1498600"/>
                </a:lnTo>
                <a:close/>
              </a:path>
              <a:path w="10577195" h="6858000">
                <a:moveTo>
                  <a:pt x="10535475" y="1485900"/>
                </a:moveTo>
                <a:lnTo>
                  <a:pt x="10509288" y="1549400"/>
                </a:lnTo>
                <a:lnTo>
                  <a:pt x="10513652" y="1549400"/>
                </a:lnTo>
                <a:lnTo>
                  <a:pt x="10535475" y="1485900"/>
                </a:lnTo>
                <a:close/>
              </a:path>
              <a:path w="10577195" h="6858000">
                <a:moveTo>
                  <a:pt x="10553839" y="1460500"/>
                </a:moveTo>
                <a:lnTo>
                  <a:pt x="10537317" y="1524000"/>
                </a:lnTo>
                <a:lnTo>
                  <a:pt x="10540070" y="1524000"/>
                </a:lnTo>
                <a:lnTo>
                  <a:pt x="10553839" y="1460500"/>
                </a:lnTo>
                <a:close/>
              </a:path>
              <a:path w="10577195" h="6858000">
                <a:moveTo>
                  <a:pt x="10574545" y="1387703"/>
                </a:moveTo>
                <a:lnTo>
                  <a:pt x="10574500" y="1388123"/>
                </a:lnTo>
                <a:lnTo>
                  <a:pt x="10568127" y="1524000"/>
                </a:lnTo>
                <a:lnTo>
                  <a:pt x="10574545" y="1387703"/>
                </a:lnTo>
                <a:close/>
              </a:path>
              <a:path w="10577195" h="6858000">
                <a:moveTo>
                  <a:pt x="9352305" y="1231900"/>
                </a:moveTo>
                <a:lnTo>
                  <a:pt x="9171914" y="1231900"/>
                </a:lnTo>
                <a:lnTo>
                  <a:pt x="9622891" y="1282700"/>
                </a:lnTo>
                <a:lnTo>
                  <a:pt x="9622891" y="1473200"/>
                </a:lnTo>
                <a:lnTo>
                  <a:pt x="9171914" y="1511300"/>
                </a:lnTo>
                <a:lnTo>
                  <a:pt x="9397403" y="1511300"/>
                </a:lnTo>
                <a:lnTo>
                  <a:pt x="9622891" y="1485900"/>
                </a:lnTo>
                <a:lnTo>
                  <a:pt x="9645408" y="1485900"/>
                </a:lnTo>
                <a:lnTo>
                  <a:pt x="9645408" y="1473200"/>
                </a:lnTo>
                <a:lnTo>
                  <a:pt x="9795732" y="1460500"/>
                </a:lnTo>
                <a:lnTo>
                  <a:pt x="9645408" y="1460500"/>
                </a:lnTo>
                <a:lnTo>
                  <a:pt x="9645408" y="1282700"/>
                </a:lnTo>
                <a:lnTo>
                  <a:pt x="9795732" y="1282700"/>
                </a:lnTo>
                <a:lnTo>
                  <a:pt x="9645408" y="1270000"/>
                </a:lnTo>
                <a:lnTo>
                  <a:pt x="9622891" y="1270000"/>
                </a:lnTo>
                <a:lnTo>
                  <a:pt x="9352305" y="1231900"/>
                </a:lnTo>
                <a:close/>
              </a:path>
              <a:path w="10577195" h="6858000">
                <a:moveTo>
                  <a:pt x="10405224" y="1435100"/>
                </a:moveTo>
                <a:lnTo>
                  <a:pt x="10400830" y="1435100"/>
                </a:lnTo>
                <a:lnTo>
                  <a:pt x="10400830" y="1460500"/>
                </a:lnTo>
                <a:lnTo>
                  <a:pt x="10311828" y="1511300"/>
                </a:lnTo>
                <a:lnTo>
                  <a:pt x="10400830" y="1473200"/>
                </a:lnTo>
                <a:lnTo>
                  <a:pt x="10405224" y="1473200"/>
                </a:lnTo>
                <a:lnTo>
                  <a:pt x="10405224" y="1435100"/>
                </a:lnTo>
                <a:close/>
              </a:path>
              <a:path w="10577195" h="6858000">
                <a:moveTo>
                  <a:pt x="10305199" y="1460500"/>
                </a:moveTo>
                <a:lnTo>
                  <a:pt x="10171430" y="1498600"/>
                </a:lnTo>
                <a:lnTo>
                  <a:pt x="10204872" y="1498600"/>
                </a:lnTo>
                <a:lnTo>
                  <a:pt x="10305199" y="1460500"/>
                </a:lnTo>
                <a:close/>
              </a:path>
              <a:path w="10577195" h="6858000">
                <a:moveTo>
                  <a:pt x="10467606" y="1079500"/>
                </a:moveTo>
                <a:lnTo>
                  <a:pt x="10507281" y="1193800"/>
                </a:lnTo>
                <a:lnTo>
                  <a:pt x="10507281" y="1358900"/>
                </a:lnTo>
                <a:lnTo>
                  <a:pt x="10467606" y="1358900"/>
                </a:lnTo>
                <a:lnTo>
                  <a:pt x="10507281" y="1371600"/>
                </a:lnTo>
                <a:lnTo>
                  <a:pt x="10507281" y="1447800"/>
                </a:lnTo>
                <a:lnTo>
                  <a:pt x="10467606" y="1498600"/>
                </a:lnTo>
                <a:lnTo>
                  <a:pt x="10507281" y="1460500"/>
                </a:lnTo>
                <a:lnTo>
                  <a:pt x="10509288" y="1460500"/>
                </a:lnTo>
                <a:lnTo>
                  <a:pt x="10509288" y="1371600"/>
                </a:lnTo>
                <a:lnTo>
                  <a:pt x="10535475" y="1371600"/>
                </a:lnTo>
                <a:lnTo>
                  <a:pt x="10509288" y="1358900"/>
                </a:lnTo>
                <a:lnTo>
                  <a:pt x="10509288" y="1257300"/>
                </a:lnTo>
                <a:lnTo>
                  <a:pt x="10515835" y="1257300"/>
                </a:lnTo>
                <a:lnTo>
                  <a:pt x="10509288" y="1244600"/>
                </a:lnTo>
                <a:lnTo>
                  <a:pt x="10509288" y="1181100"/>
                </a:lnTo>
                <a:lnTo>
                  <a:pt x="10507281" y="1181100"/>
                </a:lnTo>
                <a:lnTo>
                  <a:pt x="10467606" y="1079500"/>
                </a:lnTo>
                <a:close/>
              </a:path>
              <a:path w="10577195" h="6858000">
                <a:moveTo>
                  <a:pt x="10566273" y="1422400"/>
                </a:moveTo>
                <a:lnTo>
                  <a:pt x="10555693" y="1485900"/>
                </a:lnTo>
                <a:lnTo>
                  <a:pt x="10557457" y="1485900"/>
                </a:lnTo>
                <a:lnTo>
                  <a:pt x="10566273" y="1422400"/>
                </a:lnTo>
                <a:close/>
              </a:path>
              <a:path w="10577195" h="6858000">
                <a:moveTo>
                  <a:pt x="10553839" y="1435100"/>
                </a:moveTo>
                <a:lnTo>
                  <a:pt x="10537317" y="1473200"/>
                </a:lnTo>
                <a:lnTo>
                  <a:pt x="10541447" y="1473200"/>
                </a:lnTo>
                <a:lnTo>
                  <a:pt x="10553839" y="1435100"/>
                </a:lnTo>
                <a:close/>
              </a:path>
              <a:path w="10577195" h="6858000">
                <a:moveTo>
                  <a:pt x="10574247" y="1390495"/>
                </a:moveTo>
                <a:lnTo>
                  <a:pt x="10574133" y="1391561"/>
                </a:lnTo>
                <a:lnTo>
                  <a:pt x="10568127" y="1473200"/>
                </a:lnTo>
                <a:lnTo>
                  <a:pt x="10574247" y="1390495"/>
                </a:lnTo>
                <a:close/>
              </a:path>
              <a:path w="10577195" h="6858000">
                <a:moveTo>
                  <a:pt x="10574959" y="1397000"/>
                </a:moveTo>
                <a:lnTo>
                  <a:pt x="10573486" y="1473200"/>
                </a:lnTo>
                <a:lnTo>
                  <a:pt x="10573736" y="1466272"/>
                </a:lnTo>
                <a:lnTo>
                  <a:pt x="10574959" y="1397000"/>
                </a:lnTo>
                <a:close/>
              </a:path>
              <a:path w="10577195" h="6858000">
                <a:moveTo>
                  <a:pt x="10574401" y="1447800"/>
                </a:moveTo>
                <a:lnTo>
                  <a:pt x="10573736" y="1466272"/>
                </a:lnTo>
                <a:lnTo>
                  <a:pt x="10573613" y="1473200"/>
                </a:lnTo>
                <a:lnTo>
                  <a:pt x="10574378" y="1449662"/>
                </a:lnTo>
                <a:lnTo>
                  <a:pt x="10574401" y="1447800"/>
                </a:lnTo>
                <a:close/>
              </a:path>
              <a:path w="10577195" h="6858000">
                <a:moveTo>
                  <a:pt x="9795732" y="1282700"/>
                </a:moveTo>
                <a:lnTo>
                  <a:pt x="9645408" y="1282700"/>
                </a:lnTo>
                <a:lnTo>
                  <a:pt x="9946055" y="1308100"/>
                </a:lnTo>
                <a:lnTo>
                  <a:pt x="9946055" y="1435100"/>
                </a:lnTo>
                <a:lnTo>
                  <a:pt x="9645408" y="1460500"/>
                </a:lnTo>
                <a:lnTo>
                  <a:pt x="9795732" y="1460500"/>
                </a:lnTo>
                <a:lnTo>
                  <a:pt x="9946055" y="1447800"/>
                </a:lnTo>
                <a:lnTo>
                  <a:pt x="9960952" y="1447800"/>
                </a:lnTo>
                <a:lnTo>
                  <a:pt x="10061175" y="1435100"/>
                </a:lnTo>
                <a:lnTo>
                  <a:pt x="9960952" y="1435100"/>
                </a:lnTo>
                <a:lnTo>
                  <a:pt x="9960952" y="1295400"/>
                </a:lnTo>
                <a:lnTo>
                  <a:pt x="9946055" y="1295400"/>
                </a:lnTo>
                <a:lnTo>
                  <a:pt x="9795732" y="1282700"/>
                </a:lnTo>
                <a:close/>
              </a:path>
              <a:path w="10577195" h="6858000">
                <a:moveTo>
                  <a:pt x="10311828" y="1054100"/>
                </a:moveTo>
                <a:lnTo>
                  <a:pt x="10400830" y="1168400"/>
                </a:lnTo>
                <a:lnTo>
                  <a:pt x="10400830" y="1384300"/>
                </a:lnTo>
                <a:lnTo>
                  <a:pt x="10311828" y="1397000"/>
                </a:lnTo>
                <a:lnTo>
                  <a:pt x="10400830" y="1397000"/>
                </a:lnTo>
                <a:lnTo>
                  <a:pt x="10400830" y="1422400"/>
                </a:lnTo>
                <a:lnTo>
                  <a:pt x="10311828" y="1460500"/>
                </a:lnTo>
                <a:lnTo>
                  <a:pt x="10400830" y="1435100"/>
                </a:lnTo>
                <a:lnTo>
                  <a:pt x="10405224" y="1435100"/>
                </a:lnTo>
                <a:lnTo>
                  <a:pt x="10435024" y="1422400"/>
                </a:lnTo>
                <a:lnTo>
                  <a:pt x="10405224" y="1422400"/>
                </a:lnTo>
                <a:lnTo>
                  <a:pt x="10405224" y="1397000"/>
                </a:lnTo>
                <a:lnTo>
                  <a:pt x="10464825" y="1384300"/>
                </a:lnTo>
                <a:lnTo>
                  <a:pt x="10405224" y="1384300"/>
                </a:lnTo>
                <a:lnTo>
                  <a:pt x="10405224" y="1244600"/>
                </a:lnTo>
                <a:lnTo>
                  <a:pt x="10420124" y="1244600"/>
                </a:lnTo>
                <a:lnTo>
                  <a:pt x="10405224" y="1231900"/>
                </a:lnTo>
                <a:lnTo>
                  <a:pt x="10405224" y="1155700"/>
                </a:lnTo>
                <a:lnTo>
                  <a:pt x="10400830" y="1155700"/>
                </a:lnTo>
                <a:lnTo>
                  <a:pt x="10311828" y="1054100"/>
                </a:lnTo>
                <a:close/>
              </a:path>
              <a:path w="10577195" h="6858000">
                <a:moveTo>
                  <a:pt x="10566273" y="1409700"/>
                </a:moveTo>
                <a:lnTo>
                  <a:pt x="10555693" y="1447800"/>
                </a:lnTo>
                <a:lnTo>
                  <a:pt x="10558338" y="1447800"/>
                </a:lnTo>
                <a:lnTo>
                  <a:pt x="10566273" y="1409700"/>
                </a:lnTo>
                <a:close/>
              </a:path>
              <a:path w="10577195" h="6858000">
                <a:moveTo>
                  <a:pt x="10574959" y="1422400"/>
                </a:moveTo>
                <a:lnTo>
                  <a:pt x="10574603" y="1431781"/>
                </a:lnTo>
                <a:lnTo>
                  <a:pt x="10574439" y="1447800"/>
                </a:lnTo>
                <a:lnTo>
                  <a:pt x="10574959" y="1422400"/>
                </a:lnTo>
                <a:close/>
              </a:path>
              <a:path w="10577195" h="6858000">
                <a:moveTo>
                  <a:pt x="9960952" y="1308100"/>
                </a:moveTo>
                <a:lnTo>
                  <a:pt x="10161397" y="1333500"/>
                </a:lnTo>
                <a:lnTo>
                  <a:pt x="10161397" y="1409700"/>
                </a:lnTo>
                <a:lnTo>
                  <a:pt x="9960952" y="1435100"/>
                </a:lnTo>
                <a:lnTo>
                  <a:pt x="10061175" y="1435100"/>
                </a:lnTo>
                <a:lnTo>
                  <a:pt x="10161397" y="1422400"/>
                </a:lnTo>
                <a:lnTo>
                  <a:pt x="10171430" y="1422400"/>
                </a:lnTo>
                <a:lnTo>
                  <a:pt x="10305199" y="1409700"/>
                </a:lnTo>
                <a:lnTo>
                  <a:pt x="10171430" y="1409700"/>
                </a:lnTo>
                <a:lnTo>
                  <a:pt x="10171430" y="1333500"/>
                </a:lnTo>
                <a:lnTo>
                  <a:pt x="10238314" y="1333500"/>
                </a:lnTo>
                <a:lnTo>
                  <a:pt x="10171430" y="1320800"/>
                </a:lnTo>
                <a:lnTo>
                  <a:pt x="10161397" y="1320800"/>
                </a:lnTo>
                <a:lnTo>
                  <a:pt x="9960952" y="1308100"/>
                </a:lnTo>
                <a:close/>
              </a:path>
              <a:path w="10577195" h="6858000">
                <a:moveTo>
                  <a:pt x="10574959" y="1397000"/>
                </a:moveTo>
                <a:lnTo>
                  <a:pt x="10574477" y="1435100"/>
                </a:lnTo>
                <a:lnTo>
                  <a:pt x="10574603" y="1431781"/>
                </a:lnTo>
                <a:lnTo>
                  <a:pt x="10574959" y="1397000"/>
                </a:lnTo>
                <a:close/>
              </a:path>
              <a:path w="10577195" h="6858000">
                <a:moveTo>
                  <a:pt x="10464825" y="1409700"/>
                </a:moveTo>
                <a:lnTo>
                  <a:pt x="10405224" y="1422400"/>
                </a:lnTo>
                <a:lnTo>
                  <a:pt x="10435024" y="1422400"/>
                </a:lnTo>
                <a:lnTo>
                  <a:pt x="10464825" y="1409700"/>
                </a:lnTo>
                <a:close/>
              </a:path>
              <a:path w="10577195" h="6858000">
                <a:moveTo>
                  <a:pt x="10566273" y="1397000"/>
                </a:moveTo>
                <a:lnTo>
                  <a:pt x="10555693" y="1422400"/>
                </a:lnTo>
                <a:lnTo>
                  <a:pt x="10559220" y="1422400"/>
                </a:lnTo>
                <a:lnTo>
                  <a:pt x="10566273" y="1397000"/>
                </a:lnTo>
                <a:close/>
              </a:path>
              <a:path w="10577195" h="6858000">
                <a:moveTo>
                  <a:pt x="10553839" y="1384300"/>
                </a:moveTo>
                <a:lnTo>
                  <a:pt x="10537317" y="1397000"/>
                </a:lnTo>
                <a:lnTo>
                  <a:pt x="10545578" y="1397000"/>
                </a:lnTo>
                <a:lnTo>
                  <a:pt x="10553839" y="1384300"/>
                </a:lnTo>
                <a:close/>
              </a:path>
              <a:path w="10577195" h="6858000">
                <a:moveTo>
                  <a:pt x="10572515" y="1387139"/>
                </a:moveTo>
                <a:lnTo>
                  <a:pt x="10568127" y="1397000"/>
                </a:lnTo>
                <a:lnTo>
                  <a:pt x="10572392" y="1387501"/>
                </a:lnTo>
                <a:lnTo>
                  <a:pt x="10572515" y="1387139"/>
                </a:lnTo>
                <a:close/>
              </a:path>
              <a:path w="10577195" h="6858000">
                <a:moveTo>
                  <a:pt x="10574667" y="1384300"/>
                </a:moveTo>
                <a:lnTo>
                  <a:pt x="10574158" y="1391221"/>
                </a:lnTo>
                <a:lnTo>
                  <a:pt x="10574273" y="1390143"/>
                </a:lnTo>
                <a:lnTo>
                  <a:pt x="10574602" y="1385701"/>
                </a:lnTo>
                <a:lnTo>
                  <a:pt x="10574667" y="1384300"/>
                </a:lnTo>
                <a:close/>
              </a:path>
              <a:path w="10577195" h="6858000">
                <a:moveTo>
                  <a:pt x="10574705" y="1384300"/>
                </a:moveTo>
                <a:lnTo>
                  <a:pt x="10574602" y="1385701"/>
                </a:lnTo>
                <a:lnTo>
                  <a:pt x="10574488" y="1388123"/>
                </a:lnTo>
                <a:lnTo>
                  <a:pt x="10574593" y="1386679"/>
                </a:lnTo>
                <a:lnTo>
                  <a:pt x="10574705" y="1384300"/>
                </a:lnTo>
                <a:close/>
              </a:path>
              <a:path w="10577195" h="6858000">
                <a:moveTo>
                  <a:pt x="10572719" y="1386679"/>
                </a:moveTo>
                <a:lnTo>
                  <a:pt x="10572515" y="1387139"/>
                </a:lnTo>
                <a:lnTo>
                  <a:pt x="10572485" y="1387294"/>
                </a:lnTo>
                <a:lnTo>
                  <a:pt x="10572686" y="1386845"/>
                </a:lnTo>
                <a:lnTo>
                  <a:pt x="10572719" y="1386679"/>
                </a:lnTo>
                <a:close/>
              </a:path>
              <a:path w="10577195" h="6858000">
                <a:moveTo>
                  <a:pt x="10573829" y="1384300"/>
                </a:moveTo>
                <a:lnTo>
                  <a:pt x="10572719" y="1386679"/>
                </a:lnTo>
                <a:lnTo>
                  <a:pt x="10572686" y="1386845"/>
                </a:lnTo>
                <a:lnTo>
                  <a:pt x="10573829" y="1384300"/>
                </a:lnTo>
                <a:close/>
              </a:path>
              <a:path w="10577195" h="6858000">
                <a:moveTo>
                  <a:pt x="10574235" y="1371600"/>
                </a:moveTo>
                <a:lnTo>
                  <a:pt x="10568127" y="1384300"/>
                </a:lnTo>
                <a:lnTo>
                  <a:pt x="10574114" y="1371903"/>
                </a:lnTo>
                <a:lnTo>
                  <a:pt x="10574235" y="1371600"/>
                </a:lnTo>
                <a:close/>
              </a:path>
              <a:path w="10577195" h="6858000">
                <a:moveTo>
                  <a:pt x="10574045" y="1377544"/>
                </a:moveTo>
                <a:lnTo>
                  <a:pt x="10573194" y="1384300"/>
                </a:lnTo>
                <a:lnTo>
                  <a:pt x="10574037" y="1377791"/>
                </a:lnTo>
                <a:lnTo>
                  <a:pt x="10574045" y="1377544"/>
                </a:lnTo>
                <a:close/>
              </a:path>
              <a:path w="10577195" h="6858000">
                <a:moveTo>
                  <a:pt x="10574089" y="1377330"/>
                </a:moveTo>
                <a:lnTo>
                  <a:pt x="10574037" y="1377791"/>
                </a:lnTo>
                <a:lnTo>
                  <a:pt x="10573829" y="1384300"/>
                </a:lnTo>
                <a:lnTo>
                  <a:pt x="10573917" y="1383060"/>
                </a:lnTo>
                <a:lnTo>
                  <a:pt x="10574089" y="1377330"/>
                </a:lnTo>
                <a:close/>
              </a:path>
              <a:path w="10577195" h="6858000">
                <a:moveTo>
                  <a:pt x="10574799" y="1371711"/>
                </a:moveTo>
                <a:lnTo>
                  <a:pt x="10574763" y="1371849"/>
                </a:lnTo>
                <a:lnTo>
                  <a:pt x="10574642" y="1372849"/>
                </a:lnTo>
                <a:lnTo>
                  <a:pt x="10573917" y="1383060"/>
                </a:lnTo>
                <a:lnTo>
                  <a:pt x="10573880" y="1384300"/>
                </a:lnTo>
                <a:lnTo>
                  <a:pt x="10574799" y="1371711"/>
                </a:lnTo>
                <a:close/>
              </a:path>
              <a:path w="10577195" h="6858000">
                <a:moveTo>
                  <a:pt x="10574225" y="1372793"/>
                </a:moveTo>
                <a:lnTo>
                  <a:pt x="10574045" y="1377544"/>
                </a:lnTo>
                <a:lnTo>
                  <a:pt x="10574125" y="1376135"/>
                </a:lnTo>
                <a:lnTo>
                  <a:pt x="10574225" y="1372793"/>
                </a:lnTo>
                <a:close/>
              </a:path>
              <a:path w="10577195" h="6858000">
                <a:moveTo>
                  <a:pt x="10574223" y="1376135"/>
                </a:moveTo>
                <a:lnTo>
                  <a:pt x="10574094" y="1377156"/>
                </a:lnTo>
                <a:lnTo>
                  <a:pt x="10574089" y="1377330"/>
                </a:lnTo>
                <a:lnTo>
                  <a:pt x="10574223" y="1376135"/>
                </a:lnTo>
                <a:close/>
              </a:path>
              <a:path w="10577195" h="6858000">
                <a:moveTo>
                  <a:pt x="10574711" y="1371876"/>
                </a:moveTo>
                <a:lnTo>
                  <a:pt x="10574223" y="1376135"/>
                </a:lnTo>
                <a:lnTo>
                  <a:pt x="10574637" y="1372849"/>
                </a:lnTo>
                <a:lnTo>
                  <a:pt x="10574711" y="1371876"/>
                </a:lnTo>
                <a:close/>
              </a:path>
              <a:path w="10577195" h="6858000">
                <a:moveTo>
                  <a:pt x="10573416" y="1369919"/>
                </a:moveTo>
                <a:lnTo>
                  <a:pt x="10573791" y="1371600"/>
                </a:lnTo>
                <a:lnTo>
                  <a:pt x="10573781" y="1371385"/>
                </a:lnTo>
                <a:lnTo>
                  <a:pt x="10573483" y="1370059"/>
                </a:lnTo>
                <a:lnTo>
                  <a:pt x="10573416" y="1369919"/>
                </a:lnTo>
                <a:close/>
              </a:path>
              <a:path w="10577195" h="6858000">
                <a:moveTo>
                  <a:pt x="10573790" y="1370649"/>
                </a:moveTo>
                <a:lnTo>
                  <a:pt x="10574223" y="1371600"/>
                </a:lnTo>
                <a:lnTo>
                  <a:pt x="10573790" y="1370649"/>
                </a:lnTo>
                <a:close/>
              </a:path>
              <a:path w="10577195" h="6858000">
                <a:moveTo>
                  <a:pt x="10573754" y="1369762"/>
                </a:moveTo>
                <a:lnTo>
                  <a:pt x="10574693" y="1371600"/>
                </a:lnTo>
                <a:lnTo>
                  <a:pt x="10573754" y="1369762"/>
                </a:lnTo>
                <a:close/>
              </a:path>
              <a:path w="10577195" h="6858000">
                <a:moveTo>
                  <a:pt x="10574162" y="1366520"/>
                </a:moveTo>
                <a:lnTo>
                  <a:pt x="10574731" y="1371600"/>
                </a:lnTo>
                <a:lnTo>
                  <a:pt x="10574162" y="1366520"/>
                </a:lnTo>
                <a:close/>
              </a:path>
              <a:path w="10577195" h="6858000">
                <a:moveTo>
                  <a:pt x="10574705" y="1358900"/>
                </a:moveTo>
                <a:lnTo>
                  <a:pt x="10574909" y="1371600"/>
                </a:lnTo>
                <a:lnTo>
                  <a:pt x="10574814" y="1364342"/>
                </a:lnTo>
                <a:lnTo>
                  <a:pt x="10574705" y="1358900"/>
                </a:lnTo>
                <a:close/>
              </a:path>
              <a:path w="10577195" h="6858000">
                <a:moveTo>
                  <a:pt x="10574743" y="1358900"/>
                </a:moveTo>
                <a:lnTo>
                  <a:pt x="10574858" y="1366520"/>
                </a:lnTo>
                <a:lnTo>
                  <a:pt x="10574959" y="1371600"/>
                </a:lnTo>
                <a:lnTo>
                  <a:pt x="10574743" y="1358900"/>
                </a:lnTo>
                <a:close/>
              </a:path>
              <a:path w="10577195" h="6858000">
                <a:moveTo>
                  <a:pt x="10573464" y="1369972"/>
                </a:moveTo>
                <a:lnTo>
                  <a:pt x="10573744" y="1370602"/>
                </a:lnTo>
                <a:lnTo>
                  <a:pt x="10573464" y="1369972"/>
                </a:lnTo>
                <a:close/>
              </a:path>
              <a:path w="10577195" h="6858000">
                <a:moveTo>
                  <a:pt x="10573107" y="1368532"/>
                </a:moveTo>
                <a:lnTo>
                  <a:pt x="10573358" y="1369658"/>
                </a:lnTo>
                <a:lnTo>
                  <a:pt x="10573464" y="1369972"/>
                </a:lnTo>
                <a:lnTo>
                  <a:pt x="10573166" y="1368647"/>
                </a:lnTo>
                <a:close/>
              </a:path>
              <a:path w="10577195" h="6858000">
                <a:moveTo>
                  <a:pt x="10568127" y="1358900"/>
                </a:moveTo>
                <a:lnTo>
                  <a:pt x="10573416" y="1369919"/>
                </a:lnTo>
                <a:lnTo>
                  <a:pt x="10573312" y="1369658"/>
                </a:lnTo>
                <a:lnTo>
                  <a:pt x="10568127" y="1358900"/>
                </a:lnTo>
                <a:close/>
              </a:path>
              <a:path w="10577195" h="6858000">
                <a:moveTo>
                  <a:pt x="10573194" y="1358900"/>
                </a:moveTo>
                <a:lnTo>
                  <a:pt x="10573645" y="1368500"/>
                </a:lnTo>
                <a:lnTo>
                  <a:pt x="10573754" y="1369762"/>
                </a:lnTo>
                <a:lnTo>
                  <a:pt x="10573363" y="1360229"/>
                </a:lnTo>
                <a:lnTo>
                  <a:pt x="10573194" y="1358900"/>
                </a:lnTo>
                <a:close/>
              </a:path>
              <a:path w="10577195" h="6858000">
                <a:moveTo>
                  <a:pt x="10568127" y="1346200"/>
                </a:moveTo>
                <a:lnTo>
                  <a:pt x="10573100" y="1368500"/>
                </a:lnTo>
                <a:lnTo>
                  <a:pt x="10568127" y="1346200"/>
                </a:lnTo>
                <a:close/>
              </a:path>
              <a:path w="10577195" h="6858000">
                <a:moveTo>
                  <a:pt x="10573308" y="1358900"/>
                </a:moveTo>
                <a:lnTo>
                  <a:pt x="10573363" y="1360229"/>
                </a:lnTo>
                <a:lnTo>
                  <a:pt x="10574162" y="1366520"/>
                </a:lnTo>
                <a:lnTo>
                  <a:pt x="10573308" y="1358900"/>
                </a:lnTo>
                <a:close/>
              </a:path>
              <a:path w="10577195" h="6858000">
                <a:moveTo>
                  <a:pt x="10568127" y="1346200"/>
                </a:moveTo>
                <a:lnTo>
                  <a:pt x="10573067" y="1358900"/>
                </a:lnTo>
                <a:lnTo>
                  <a:pt x="10572946" y="1358278"/>
                </a:lnTo>
                <a:lnTo>
                  <a:pt x="10568127" y="1346200"/>
                </a:lnTo>
                <a:close/>
              </a:path>
              <a:path w="10577195" h="6858000">
                <a:moveTo>
                  <a:pt x="10568127" y="1333500"/>
                </a:moveTo>
                <a:lnTo>
                  <a:pt x="10572946" y="1358278"/>
                </a:lnTo>
                <a:lnTo>
                  <a:pt x="10573194" y="1358900"/>
                </a:lnTo>
                <a:lnTo>
                  <a:pt x="10568127" y="1333500"/>
                </a:lnTo>
                <a:close/>
              </a:path>
              <a:path w="10577195" h="6858000">
                <a:moveTo>
                  <a:pt x="10568127" y="1270000"/>
                </a:moveTo>
                <a:lnTo>
                  <a:pt x="10574667" y="1358900"/>
                </a:lnTo>
                <a:lnTo>
                  <a:pt x="10574602" y="1357498"/>
                </a:lnTo>
                <a:lnTo>
                  <a:pt x="10568127" y="1270000"/>
                </a:lnTo>
                <a:close/>
              </a:path>
              <a:path w="10577195" h="6858000">
                <a:moveTo>
                  <a:pt x="10568127" y="1219200"/>
                </a:moveTo>
                <a:lnTo>
                  <a:pt x="10574602" y="1357498"/>
                </a:lnTo>
                <a:lnTo>
                  <a:pt x="10574705" y="1358900"/>
                </a:lnTo>
                <a:lnTo>
                  <a:pt x="10568127" y="1219200"/>
                </a:lnTo>
                <a:close/>
              </a:path>
              <a:path w="10577195" h="6858000">
                <a:moveTo>
                  <a:pt x="10238314" y="1333500"/>
                </a:moveTo>
                <a:lnTo>
                  <a:pt x="10171430" y="1333500"/>
                </a:lnTo>
                <a:lnTo>
                  <a:pt x="10305199" y="1346200"/>
                </a:lnTo>
                <a:lnTo>
                  <a:pt x="10238314" y="1333500"/>
                </a:lnTo>
                <a:close/>
              </a:path>
              <a:path w="10577195" h="6858000">
                <a:moveTo>
                  <a:pt x="10573613" y="1282700"/>
                </a:moveTo>
                <a:lnTo>
                  <a:pt x="10574959" y="1346200"/>
                </a:lnTo>
                <a:lnTo>
                  <a:pt x="10573883" y="1291003"/>
                </a:lnTo>
                <a:lnTo>
                  <a:pt x="10573613" y="1282700"/>
                </a:lnTo>
                <a:close/>
              </a:path>
              <a:path w="10577195" h="6858000">
                <a:moveTo>
                  <a:pt x="10574439" y="1308100"/>
                </a:moveTo>
                <a:lnTo>
                  <a:pt x="10574959" y="1346200"/>
                </a:lnTo>
                <a:lnTo>
                  <a:pt x="10574494" y="1309444"/>
                </a:lnTo>
                <a:lnTo>
                  <a:pt x="10574439" y="1308100"/>
                </a:lnTo>
                <a:close/>
              </a:path>
              <a:path w="10577195" h="6858000">
                <a:moveTo>
                  <a:pt x="10487444" y="1320800"/>
                </a:moveTo>
                <a:lnTo>
                  <a:pt x="10467606" y="1320800"/>
                </a:lnTo>
                <a:lnTo>
                  <a:pt x="10507281" y="1333500"/>
                </a:lnTo>
                <a:lnTo>
                  <a:pt x="10487444" y="1320800"/>
                </a:lnTo>
                <a:close/>
              </a:path>
              <a:path w="10577195" h="6858000">
                <a:moveTo>
                  <a:pt x="10542824" y="1308100"/>
                </a:moveTo>
                <a:lnTo>
                  <a:pt x="10537317" y="1308100"/>
                </a:lnTo>
                <a:lnTo>
                  <a:pt x="10553839" y="1333500"/>
                </a:lnTo>
                <a:lnTo>
                  <a:pt x="10542824" y="1308100"/>
                </a:lnTo>
                <a:close/>
              </a:path>
              <a:path w="10577195" h="6858000">
                <a:moveTo>
                  <a:pt x="10001041" y="1181100"/>
                </a:moveTo>
                <a:lnTo>
                  <a:pt x="9960952" y="1181100"/>
                </a:lnTo>
                <a:lnTo>
                  <a:pt x="10161397" y="1244600"/>
                </a:lnTo>
                <a:lnTo>
                  <a:pt x="10161397" y="1320800"/>
                </a:lnTo>
                <a:lnTo>
                  <a:pt x="10171430" y="1320800"/>
                </a:lnTo>
                <a:lnTo>
                  <a:pt x="10171430" y="1231900"/>
                </a:lnTo>
                <a:lnTo>
                  <a:pt x="10161397" y="1231900"/>
                </a:lnTo>
                <a:lnTo>
                  <a:pt x="10001041" y="1181100"/>
                </a:lnTo>
                <a:close/>
              </a:path>
              <a:path w="10577195" h="6858000">
                <a:moveTo>
                  <a:pt x="10341495" y="1295400"/>
                </a:moveTo>
                <a:lnTo>
                  <a:pt x="10311828" y="1295400"/>
                </a:lnTo>
                <a:lnTo>
                  <a:pt x="10400830" y="1320800"/>
                </a:lnTo>
                <a:lnTo>
                  <a:pt x="10341495" y="1295400"/>
                </a:lnTo>
                <a:close/>
              </a:path>
              <a:path w="10577195" h="6858000">
                <a:moveTo>
                  <a:pt x="10574477" y="1308100"/>
                </a:moveTo>
                <a:lnTo>
                  <a:pt x="10574494" y="1309444"/>
                </a:lnTo>
                <a:lnTo>
                  <a:pt x="10574959" y="1320800"/>
                </a:lnTo>
                <a:lnTo>
                  <a:pt x="10574477" y="1308100"/>
                </a:lnTo>
                <a:close/>
              </a:path>
              <a:path w="10577195" h="6858000">
                <a:moveTo>
                  <a:pt x="10568360" y="990600"/>
                </a:moveTo>
                <a:lnTo>
                  <a:pt x="10568127" y="990600"/>
                </a:lnTo>
                <a:lnTo>
                  <a:pt x="10573106" y="1257783"/>
                </a:lnTo>
                <a:lnTo>
                  <a:pt x="10573473" y="1270000"/>
                </a:lnTo>
                <a:lnTo>
                  <a:pt x="10573887" y="1291135"/>
                </a:lnTo>
                <a:lnTo>
                  <a:pt x="10574439" y="1308100"/>
                </a:lnTo>
                <a:lnTo>
                  <a:pt x="10574242" y="1291003"/>
                </a:lnTo>
                <a:lnTo>
                  <a:pt x="10573486" y="1270000"/>
                </a:lnTo>
                <a:lnTo>
                  <a:pt x="10568360" y="990600"/>
                </a:lnTo>
                <a:close/>
              </a:path>
              <a:path w="10577195" h="6858000">
                <a:moveTo>
                  <a:pt x="9668535" y="876300"/>
                </a:moveTo>
                <a:lnTo>
                  <a:pt x="9645408" y="876300"/>
                </a:lnTo>
                <a:lnTo>
                  <a:pt x="9946055" y="1041400"/>
                </a:lnTo>
                <a:lnTo>
                  <a:pt x="9946055" y="1295400"/>
                </a:lnTo>
                <a:lnTo>
                  <a:pt x="9960952" y="1295400"/>
                </a:lnTo>
                <a:lnTo>
                  <a:pt x="9960952" y="1181100"/>
                </a:lnTo>
                <a:lnTo>
                  <a:pt x="10001041" y="1181100"/>
                </a:lnTo>
                <a:lnTo>
                  <a:pt x="9960952" y="1168400"/>
                </a:lnTo>
                <a:lnTo>
                  <a:pt x="9960951" y="1028700"/>
                </a:lnTo>
                <a:lnTo>
                  <a:pt x="9946055" y="1028700"/>
                </a:lnTo>
                <a:lnTo>
                  <a:pt x="9668535" y="876300"/>
                </a:lnTo>
                <a:close/>
              </a:path>
              <a:path w="10577195" h="6858000">
                <a:moveTo>
                  <a:pt x="10515835" y="1257300"/>
                </a:moveTo>
                <a:lnTo>
                  <a:pt x="10509288" y="1257300"/>
                </a:lnTo>
                <a:lnTo>
                  <a:pt x="10535475" y="1295400"/>
                </a:lnTo>
                <a:lnTo>
                  <a:pt x="10515835" y="1257300"/>
                </a:lnTo>
                <a:close/>
              </a:path>
              <a:path w="10577195" h="6858000">
                <a:moveTo>
                  <a:pt x="10572716" y="1155550"/>
                </a:moveTo>
                <a:lnTo>
                  <a:pt x="10574247" y="1291135"/>
                </a:lnTo>
                <a:lnTo>
                  <a:pt x="10574401" y="1295400"/>
                </a:lnTo>
                <a:lnTo>
                  <a:pt x="10572716" y="1155550"/>
                </a:lnTo>
                <a:close/>
              </a:path>
              <a:path w="10577195" h="6858000">
                <a:moveTo>
                  <a:pt x="10420124" y="1244600"/>
                </a:moveTo>
                <a:lnTo>
                  <a:pt x="10405224" y="1244600"/>
                </a:lnTo>
                <a:lnTo>
                  <a:pt x="10464825" y="1282700"/>
                </a:lnTo>
                <a:lnTo>
                  <a:pt x="10420124" y="1244600"/>
                </a:lnTo>
                <a:close/>
              </a:path>
              <a:path w="10577195" h="6858000">
                <a:moveTo>
                  <a:pt x="10557016" y="1193800"/>
                </a:moveTo>
                <a:lnTo>
                  <a:pt x="10555693" y="1193800"/>
                </a:lnTo>
                <a:lnTo>
                  <a:pt x="10566273" y="1282700"/>
                </a:lnTo>
                <a:lnTo>
                  <a:pt x="10557016" y="1193800"/>
                </a:lnTo>
                <a:close/>
              </a:path>
              <a:path w="10577195" h="6858000">
                <a:moveTo>
                  <a:pt x="9212912" y="927100"/>
                </a:moveTo>
                <a:lnTo>
                  <a:pt x="9171914" y="927100"/>
                </a:lnTo>
                <a:lnTo>
                  <a:pt x="9622891" y="1066800"/>
                </a:lnTo>
                <a:lnTo>
                  <a:pt x="9622891" y="1270000"/>
                </a:lnTo>
                <a:lnTo>
                  <a:pt x="9645408" y="1270000"/>
                </a:lnTo>
                <a:lnTo>
                  <a:pt x="9645408" y="1079500"/>
                </a:lnTo>
                <a:lnTo>
                  <a:pt x="9682989" y="1079500"/>
                </a:lnTo>
                <a:lnTo>
                  <a:pt x="9645408" y="1066800"/>
                </a:lnTo>
                <a:lnTo>
                  <a:pt x="9645408" y="1054100"/>
                </a:lnTo>
                <a:lnTo>
                  <a:pt x="9622891" y="1054100"/>
                </a:lnTo>
                <a:lnTo>
                  <a:pt x="9212912" y="927100"/>
                </a:lnTo>
                <a:close/>
              </a:path>
              <a:path w="10577195" h="6858000">
                <a:moveTo>
                  <a:pt x="10568127" y="1092200"/>
                </a:moveTo>
                <a:lnTo>
                  <a:pt x="10573334" y="1270000"/>
                </a:lnTo>
                <a:lnTo>
                  <a:pt x="10573092" y="1257300"/>
                </a:lnTo>
                <a:lnTo>
                  <a:pt x="10568127" y="1092200"/>
                </a:lnTo>
                <a:close/>
              </a:path>
              <a:path w="10577195" h="6858000">
                <a:moveTo>
                  <a:pt x="10474219" y="1181100"/>
                </a:moveTo>
                <a:lnTo>
                  <a:pt x="10467606" y="1181100"/>
                </a:lnTo>
                <a:lnTo>
                  <a:pt x="10507281" y="1244600"/>
                </a:lnTo>
                <a:lnTo>
                  <a:pt x="10474219" y="1181100"/>
                </a:lnTo>
                <a:close/>
              </a:path>
              <a:path w="10577195" h="6858000">
                <a:moveTo>
                  <a:pt x="9960952" y="1041400"/>
                </a:moveTo>
                <a:lnTo>
                  <a:pt x="10161397" y="1155700"/>
                </a:lnTo>
                <a:lnTo>
                  <a:pt x="10161397" y="1231900"/>
                </a:lnTo>
                <a:lnTo>
                  <a:pt x="10171430" y="1231900"/>
                </a:lnTo>
                <a:lnTo>
                  <a:pt x="10171430" y="1143000"/>
                </a:lnTo>
                <a:lnTo>
                  <a:pt x="10161397" y="1143000"/>
                </a:lnTo>
                <a:lnTo>
                  <a:pt x="9960952" y="1041400"/>
                </a:lnTo>
                <a:close/>
              </a:path>
              <a:path w="10577195" h="6858000">
                <a:moveTo>
                  <a:pt x="10326662" y="1168400"/>
                </a:moveTo>
                <a:lnTo>
                  <a:pt x="10311828" y="1168400"/>
                </a:lnTo>
                <a:lnTo>
                  <a:pt x="10400830" y="1231900"/>
                </a:lnTo>
                <a:lnTo>
                  <a:pt x="10326662" y="1168400"/>
                </a:lnTo>
                <a:close/>
              </a:path>
              <a:path w="10577195" h="6858000">
                <a:moveTo>
                  <a:pt x="10409809" y="914400"/>
                </a:moveTo>
                <a:lnTo>
                  <a:pt x="10405224" y="914400"/>
                </a:lnTo>
                <a:lnTo>
                  <a:pt x="10464825" y="1079500"/>
                </a:lnTo>
                <a:lnTo>
                  <a:pt x="10464825" y="1231900"/>
                </a:lnTo>
                <a:lnTo>
                  <a:pt x="10467606" y="1231900"/>
                </a:lnTo>
                <a:lnTo>
                  <a:pt x="10467606" y="1181100"/>
                </a:lnTo>
                <a:lnTo>
                  <a:pt x="10474219" y="1181100"/>
                </a:lnTo>
                <a:lnTo>
                  <a:pt x="10467606" y="1168400"/>
                </a:lnTo>
                <a:lnTo>
                  <a:pt x="10467606" y="1066800"/>
                </a:lnTo>
                <a:lnTo>
                  <a:pt x="10464825" y="1066800"/>
                </a:lnTo>
                <a:lnTo>
                  <a:pt x="10409809" y="914400"/>
                </a:lnTo>
                <a:close/>
              </a:path>
              <a:path w="10577195" h="6858000">
                <a:moveTo>
                  <a:pt x="8574428" y="711200"/>
                </a:moveTo>
                <a:lnTo>
                  <a:pt x="8461654" y="711200"/>
                </a:lnTo>
                <a:lnTo>
                  <a:pt x="9138297" y="914400"/>
                </a:lnTo>
                <a:lnTo>
                  <a:pt x="9138297" y="1206500"/>
                </a:lnTo>
                <a:lnTo>
                  <a:pt x="9171914" y="1206500"/>
                </a:lnTo>
                <a:lnTo>
                  <a:pt x="9171914" y="927100"/>
                </a:lnTo>
                <a:lnTo>
                  <a:pt x="9212912" y="927100"/>
                </a:lnTo>
                <a:lnTo>
                  <a:pt x="9171914" y="914400"/>
                </a:lnTo>
                <a:lnTo>
                  <a:pt x="9171914" y="901700"/>
                </a:lnTo>
                <a:lnTo>
                  <a:pt x="9138297" y="901700"/>
                </a:lnTo>
                <a:lnTo>
                  <a:pt x="8574428" y="711200"/>
                </a:lnTo>
                <a:close/>
              </a:path>
              <a:path w="10577195" h="6858000">
                <a:moveTo>
                  <a:pt x="10512197" y="1104900"/>
                </a:moveTo>
                <a:lnTo>
                  <a:pt x="10509288" y="1104900"/>
                </a:lnTo>
                <a:lnTo>
                  <a:pt x="10535475" y="1206500"/>
                </a:lnTo>
                <a:lnTo>
                  <a:pt x="10512197" y="1104900"/>
                </a:lnTo>
                <a:close/>
              </a:path>
              <a:path w="10577195" h="6858000">
                <a:moveTo>
                  <a:pt x="10471574" y="723900"/>
                </a:moveTo>
                <a:lnTo>
                  <a:pt x="10467606" y="723900"/>
                </a:lnTo>
                <a:lnTo>
                  <a:pt x="10507281" y="965200"/>
                </a:lnTo>
                <a:lnTo>
                  <a:pt x="10507281" y="1181100"/>
                </a:lnTo>
                <a:lnTo>
                  <a:pt x="10509288" y="1181100"/>
                </a:lnTo>
                <a:lnTo>
                  <a:pt x="10509288" y="1104900"/>
                </a:lnTo>
                <a:lnTo>
                  <a:pt x="10512197" y="1104900"/>
                </a:lnTo>
                <a:lnTo>
                  <a:pt x="10509288" y="1092200"/>
                </a:lnTo>
                <a:lnTo>
                  <a:pt x="10509288" y="977900"/>
                </a:lnTo>
                <a:lnTo>
                  <a:pt x="10511302" y="977900"/>
                </a:lnTo>
                <a:lnTo>
                  <a:pt x="10509288" y="965200"/>
                </a:lnTo>
                <a:lnTo>
                  <a:pt x="10509288" y="952500"/>
                </a:lnTo>
                <a:lnTo>
                  <a:pt x="10507281" y="952500"/>
                </a:lnTo>
                <a:lnTo>
                  <a:pt x="10471574" y="723900"/>
                </a:lnTo>
                <a:close/>
              </a:path>
              <a:path w="10577195" h="6858000">
                <a:moveTo>
                  <a:pt x="10556250" y="952500"/>
                </a:moveTo>
                <a:lnTo>
                  <a:pt x="10555693" y="952500"/>
                </a:lnTo>
                <a:lnTo>
                  <a:pt x="10566273" y="1181100"/>
                </a:lnTo>
                <a:lnTo>
                  <a:pt x="10556250" y="952500"/>
                </a:lnTo>
                <a:close/>
              </a:path>
              <a:path w="10577195" h="6858000">
                <a:moveTo>
                  <a:pt x="9682989" y="1079500"/>
                </a:moveTo>
                <a:lnTo>
                  <a:pt x="9645408" y="1079500"/>
                </a:lnTo>
                <a:lnTo>
                  <a:pt x="9946055" y="1168400"/>
                </a:lnTo>
                <a:lnTo>
                  <a:pt x="9682989" y="1079500"/>
                </a:lnTo>
                <a:close/>
              </a:path>
              <a:path w="10577195" h="6858000">
                <a:moveTo>
                  <a:pt x="10186293" y="1054100"/>
                </a:moveTo>
                <a:lnTo>
                  <a:pt x="10171430" y="1054100"/>
                </a:lnTo>
                <a:lnTo>
                  <a:pt x="10305199" y="1155700"/>
                </a:lnTo>
                <a:lnTo>
                  <a:pt x="10186293" y="1054100"/>
                </a:lnTo>
                <a:close/>
              </a:path>
              <a:path w="10577195" h="6858000">
                <a:moveTo>
                  <a:pt x="10316512" y="660400"/>
                </a:moveTo>
                <a:lnTo>
                  <a:pt x="10311828" y="660400"/>
                </a:lnTo>
                <a:lnTo>
                  <a:pt x="10400830" y="901700"/>
                </a:lnTo>
                <a:lnTo>
                  <a:pt x="10400830" y="1155700"/>
                </a:lnTo>
                <a:lnTo>
                  <a:pt x="10405224" y="1155700"/>
                </a:lnTo>
                <a:lnTo>
                  <a:pt x="10405224" y="914400"/>
                </a:lnTo>
                <a:lnTo>
                  <a:pt x="10409809" y="914400"/>
                </a:lnTo>
                <a:lnTo>
                  <a:pt x="10405224" y="901700"/>
                </a:lnTo>
                <a:lnTo>
                  <a:pt x="10405224" y="889000"/>
                </a:lnTo>
                <a:lnTo>
                  <a:pt x="10400830" y="889000"/>
                </a:lnTo>
                <a:lnTo>
                  <a:pt x="10316512" y="660400"/>
                </a:lnTo>
                <a:close/>
              </a:path>
              <a:path w="10577195" h="6858000">
                <a:moveTo>
                  <a:pt x="10568414" y="774700"/>
                </a:moveTo>
                <a:lnTo>
                  <a:pt x="10568127" y="774700"/>
                </a:lnTo>
                <a:lnTo>
                  <a:pt x="10572716" y="1155550"/>
                </a:lnTo>
                <a:lnTo>
                  <a:pt x="10568414" y="774700"/>
                </a:lnTo>
                <a:close/>
              </a:path>
              <a:path w="10577195" h="6858000">
                <a:moveTo>
                  <a:pt x="9974764" y="279400"/>
                </a:moveTo>
                <a:lnTo>
                  <a:pt x="9960940" y="279400"/>
                </a:lnTo>
                <a:lnTo>
                  <a:pt x="10161397" y="635000"/>
                </a:lnTo>
                <a:lnTo>
                  <a:pt x="10161397" y="1143000"/>
                </a:lnTo>
                <a:lnTo>
                  <a:pt x="10171430" y="1143000"/>
                </a:lnTo>
                <a:lnTo>
                  <a:pt x="10171430" y="1054100"/>
                </a:lnTo>
                <a:lnTo>
                  <a:pt x="10186293" y="1054100"/>
                </a:lnTo>
                <a:lnTo>
                  <a:pt x="10171430" y="1041400"/>
                </a:lnTo>
                <a:lnTo>
                  <a:pt x="10171430" y="889000"/>
                </a:lnTo>
                <a:lnTo>
                  <a:pt x="10181720" y="889000"/>
                </a:lnTo>
                <a:lnTo>
                  <a:pt x="10171430" y="876300"/>
                </a:lnTo>
                <a:lnTo>
                  <a:pt x="10171430" y="647700"/>
                </a:lnTo>
                <a:lnTo>
                  <a:pt x="10178470" y="647700"/>
                </a:lnTo>
                <a:lnTo>
                  <a:pt x="10171430" y="635000"/>
                </a:lnTo>
                <a:lnTo>
                  <a:pt x="10171430" y="622300"/>
                </a:lnTo>
                <a:lnTo>
                  <a:pt x="10161397" y="622300"/>
                </a:lnTo>
                <a:lnTo>
                  <a:pt x="9974764" y="279400"/>
                </a:lnTo>
                <a:close/>
              </a:path>
              <a:path w="10577195" h="6858000">
                <a:moveTo>
                  <a:pt x="7513117" y="368300"/>
                </a:moveTo>
                <a:lnTo>
                  <a:pt x="7395984" y="368300"/>
                </a:lnTo>
                <a:lnTo>
                  <a:pt x="8411133" y="685800"/>
                </a:lnTo>
                <a:lnTo>
                  <a:pt x="8411133" y="1130300"/>
                </a:lnTo>
                <a:lnTo>
                  <a:pt x="8461654" y="1130300"/>
                </a:lnTo>
                <a:lnTo>
                  <a:pt x="8461654" y="711200"/>
                </a:lnTo>
                <a:lnTo>
                  <a:pt x="8574428" y="711200"/>
                </a:lnTo>
                <a:lnTo>
                  <a:pt x="8461654" y="673100"/>
                </a:lnTo>
                <a:lnTo>
                  <a:pt x="8461654" y="660400"/>
                </a:lnTo>
                <a:lnTo>
                  <a:pt x="8411133" y="660400"/>
                </a:lnTo>
                <a:lnTo>
                  <a:pt x="7513117" y="368300"/>
                </a:lnTo>
                <a:close/>
              </a:path>
              <a:path w="10577195" h="6858000">
                <a:moveTo>
                  <a:pt x="10511302" y="977900"/>
                </a:moveTo>
                <a:lnTo>
                  <a:pt x="10509288" y="977900"/>
                </a:lnTo>
                <a:lnTo>
                  <a:pt x="10535475" y="1130300"/>
                </a:lnTo>
                <a:lnTo>
                  <a:pt x="10511302" y="977900"/>
                </a:lnTo>
                <a:close/>
              </a:path>
              <a:path w="10577195" h="6858000">
                <a:moveTo>
                  <a:pt x="10568468" y="152400"/>
                </a:moveTo>
                <a:lnTo>
                  <a:pt x="10568127" y="152400"/>
                </a:lnTo>
                <a:lnTo>
                  <a:pt x="10574871" y="1117600"/>
                </a:lnTo>
                <a:lnTo>
                  <a:pt x="10568468" y="152400"/>
                </a:lnTo>
                <a:close/>
              </a:path>
              <a:path w="10577195" h="6858000">
                <a:moveTo>
                  <a:pt x="10470658" y="939800"/>
                </a:moveTo>
                <a:lnTo>
                  <a:pt x="10467606" y="939800"/>
                </a:lnTo>
                <a:lnTo>
                  <a:pt x="10507281" y="1092200"/>
                </a:lnTo>
                <a:lnTo>
                  <a:pt x="10470658" y="939800"/>
                </a:lnTo>
                <a:close/>
              </a:path>
              <a:path w="10577195" h="6858000">
                <a:moveTo>
                  <a:pt x="10571204" y="0"/>
                </a:moveTo>
                <a:lnTo>
                  <a:pt x="10570768" y="0"/>
                </a:lnTo>
                <a:lnTo>
                  <a:pt x="10574864" y="1092200"/>
                </a:lnTo>
                <a:lnTo>
                  <a:pt x="10571204" y="0"/>
                </a:lnTo>
                <a:close/>
              </a:path>
              <a:path w="10577195" h="6858000">
                <a:moveTo>
                  <a:pt x="10408361" y="685800"/>
                </a:moveTo>
                <a:lnTo>
                  <a:pt x="10405224" y="685800"/>
                </a:lnTo>
                <a:lnTo>
                  <a:pt x="10464825" y="927100"/>
                </a:lnTo>
                <a:lnTo>
                  <a:pt x="10464825" y="1066800"/>
                </a:lnTo>
                <a:lnTo>
                  <a:pt x="10467606" y="1066800"/>
                </a:lnTo>
                <a:lnTo>
                  <a:pt x="10467606" y="939800"/>
                </a:lnTo>
                <a:lnTo>
                  <a:pt x="10470658" y="939800"/>
                </a:lnTo>
                <a:lnTo>
                  <a:pt x="10467606" y="927100"/>
                </a:lnTo>
                <a:lnTo>
                  <a:pt x="10467606" y="914400"/>
                </a:lnTo>
                <a:lnTo>
                  <a:pt x="10464825" y="914400"/>
                </a:lnTo>
                <a:lnTo>
                  <a:pt x="10408361" y="685800"/>
                </a:lnTo>
                <a:close/>
              </a:path>
              <a:path w="10577195" h="6858000">
                <a:moveTo>
                  <a:pt x="10538186" y="838200"/>
                </a:moveTo>
                <a:lnTo>
                  <a:pt x="10537317" y="838200"/>
                </a:lnTo>
                <a:lnTo>
                  <a:pt x="10553839" y="1066800"/>
                </a:lnTo>
                <a:lnTo>
                  <a:pt x="10538186" y="838200"/>
                </a:lnTo>
                <a:close/>
              </a:path>
              <a:path w="10577195" h="6858000">
                <a:moveTo>
                  <a:pt x="9219385" y="635000"/>
                </a:moveTo>
                <a:lnTo>
                  <a:pt x="9171914" y="635000"/>
                </a:lnTo>
                <a:lnTo>
                  <a:pt x="9622891" y="863600"/>
                </a:lnTo>
                <a:lnTo>
                  <a:pt x="9622891" y="1054100"/>
                </a:lnTo>
                <a:lnTo>
                  <a:pt x="9645408" y="1054100"/>
                </a:lnTo>
                <a:lnTo>
                  <a:pt x="9645408" y="876300"/>
                </a:lnTo>
                <a:lnTo>
                  <a:pt x="9668535" y="876300"/>
                </a:lnTo>
                <a:lnTo>
                  <a:pt x="9645408" y="863600"/>
                </a:lnTo>
                <a:lnTo>
                  <a:pt x="9645408" y="850900"/>
                </a:lnTo>
                <a:lnTo>
                  <a:pt x="9622891" y="850900"/>
                </a:lnTo>
                <a:lnTo>
                  <a:pt x="9219385" y="635000"/>
                </a:lnTo>
                <a:close/>
              </a:path>
              <a:path w="10577195" h="6858000">
                <a:moveTo>
                  <a:pt x="10318674" y="901700"/>
                </a:moveTo>
                <a:lnTo>
                  <a:pt x="10311828" y="901700"/>
                </a:lnTo>
                <a:lnTo>
                  <a:pt x="10400830" y="1054100"/>
                </a:lnTo>
                <a:lnTo>
                  <a:pt x="10318674" y="901700"/>
                </a:lnTo>
                <a:close/>
              </a:path>
              <a:path w="10577195" h="6858000">
                <a:moveTo>
                  <a:pt x="9976360" y="889000"/>
                </a:moveTo>
                <a:lnTo>
                  <a:pt x="9960940" y="889000"/>
                </a:lnTo>
                <a:lnTo>
                  <a:pt x="10161397" y="1041400"/>
                </a:lnTo>
                <a:lnTo>
                  <a:pt x="9976360" y="889000"/>
                </a:lnTo>
                <a:close/>
              </a:path>
              <a:path w="10577195" h="6858000">
                <a:moveTo>
                  <a:pt x="10178470" y="647700"/>
                </a:moveTo>
                <a:lnTo>
                  <a:pt x="10171430" y="647700"/>
                </a:lnTo>
                <a:lnTo>
                  <a:pt x="10305199" y="889000"/>
                </a:lnTo>
                <a:lnTo>
                  <a:pt x="10305199" y="1041400"/>
                </a:lnTo>
                <a:lnTo>
                  <a:pt x="10311828" y="1041400"/>
                </a:lnTo>
                <a:lnTo>
                  <a:pt x="10311828" y="901700"/>
                </a:lnTo>
                <a:lnTo>
                  <a:pt x="10318674" y="901700"/>
                </a:lnTo>
                <a:lnTo>
                  <a:pt x="10311828" y="889000"/>
                </a:lnTo>
                <a:lnTo>
                  <a:pt x="10311828" y="876300"/>
                </a:lnTo>
                <a:lnTo>
                  <a:pt x="10305199" y="876300"/>
                </a:lnTo>
                <a:lnTo>
                  <a:pt x="10178470" y="647700"/>
                </a:lnTo>
                <a:close/>
              </a:path>
              <a:path w="10577195" h="6858000">
                <a:moveTo>
                  <a:pt x="9661232" y="635000"/>
                </a:moveTo>
                <a:lnTo>
                  <a:pt x="9645408" y="635000"/>
                </a:lnTo>
                <a:lnTo>
                  <a:pt x="9946055" y="876300"/>
                </a:lnTo>
                <a:lnTo>
                  <a:pt x="9946055" y="1028700"/>
                </a:lnTo>
                <a:lnTo>
                  <a:pt x="9960951" y="1028700"/>
                </a:lnTo>
                <a:lnTo>
                  <a:pt x="9960940" y="889000"/>
                </a:lnTo>
                <a:lnTo>
                  <a:pt x="9976360" y="889000"/>
                </a:lnTo>
                <a:lnTo>
                  <a:pt x="9960940" y="876300"/>
                </a:lnTo>
                <a:lnTo>
                  <a:pt x="9960940" y="863600"/>
                </a:lnTo>
                <a:lnTo>
                  <a:pt x="9946055" y="863600"/>
                </a:lnTo>
                <a:lnTo>
                  <a:pt x="9661232" y="635000"/>
                </a:lnTo>
                <a:close/>
              </a:path>
              <a:path w="10577195" h="6858000">
                <a:moveTo>
                  <a:pt x="10556423" y="685800"/>
                </a:moveTo>
                <a:lnTo>
                  <a:pt x="10555693" y="685800"/>
                </a:lnTo>
                <a:lnTo>
                  <a:pt x="10566273" y="1028700"/>
                </a:lnTo>
                <a:lnTo>
                  <a:pt x="10556423" y="685800"/>
                </a:lnTo>
                <a:close/>
              </a:path>
              <a:path w="10577195" h="6858000">
                <a:moveTo>
                  <a:pt x="10573627" y="0"/>
                </a:moveTo>
                <a:lnTo>
                  <a:pt x="10573189" y="0"/>
                </a:lnTo>
                <a:lnTo>
                  <a:pt x="10574855" y="1016000"/>
                </a:lnTo>
                <a:lnTo>
                  <a:pt x="10573627" y="0"/>
                </a:lnTo>
                <a:close/>
              </a:path>
              <a:path w="10577195" h="6858000">
                <a:moveTo>
                  <a:pt x="6421574" y="0"/>
                </a:moveTo>
                <a:lnTo>
                  <a:pt x="6234910" y="0"/>
                </a:lnTo>
                <a:lnTo>
                  <a:pt x="7320534" y="342900"/>
                </a:lnTo>
                <a:lnTo>
                  <a:pt x="7320534" y="1003300"/>
                </a:lnTo>
                <a:lnTo>
                  <a:pt x="7395984" y="1003300"/>
                </a:lnTo>
                <a:lnTo>
                  <a:pt x="7395984" y="368300"/>
                </a:lnTo>
                <a:lnTo>
                  <a:pt x="7513117" y="368300"/>
                </a:lnTo>
                <a:lnTo>
                  <a:pt x="7395984" y="330200"/>
                </a:lnTo>
                <a:lnTo>
                  <a:pt x="7395984" y="304800"/>
                </a:lnTo>
                <a:lnTo>
                  <a:pt x="7320534" y="304800"/>
                </a:lnTo>
                <a:lnTo>
                  <a:pt x="6421574" y="0"/>
                </a:lnTo>
                <a:close/>
              </a:path>
              <a:path w="10577195" h="6858000">
                <a:moveTo>
                  <a:pt x="10511034" y="444500"/>
                </a:moveTo>
                <a:lnTo>
                  <a:pt x="10509288" y="444500"/>
                </a:lnTo>
                <a:lnTo>
                  <a:pt x="10535475" y="812800"/>
                </a:lnTo>
                <a:lnTo>
                  <a:pt x="10535475" y="990600"/>
                </a:lnTo>
                <a:lnTo>
                  <a:pt x="10537317" y="990600"/>
                </a:lnTo>
                <a:lnTo>
                  <a:pt x="10537317" y="838200"/>
                </a:lnTo>
                <a:lnTo>
                  <a:pt x="10538186" y="838200"/>
                </a:lnTo>
                <a:lnTo>
                  <a:pt x="10537317" y="825500"/>
                </a:lnTo>
                <a:lnTo>
                  <a:pt x="10537317" y="800100"/>
                </a:lnTo>
                <a:lnTo>
                  <a:pt x="10535475" y="800100"/>
                </a:lnTo>
                <a:lnTo>
                  <a:pt x="10511034" y="444500"/>
                </a:lnTo>
                <a:close/>
              </a:path>
              <a:path w="10577195" h="6858000">
                <a:moveTo>
                  <a:pt x="10470342" y="381000"/>
                </a:moveTo>
                <a:lnTo>
                  <a:pt x="10467606" y="381000"/>
                </a:lnTo>
                <a:lnTo>
                  <a:pt x="10507281" y="749300"/>
                </a:lnTo>
                <a:lnTo>
                  <a:pt x="10507281" y="952500"/>
                </a:lnTo>
                <a:lnTo>
                  <a:pt x="10509288" y="952500"/>
                </a:lnTo>
                <a:lnTo>
                  <a:pt x="10509288" y="762000"/>
                </a:lnTo>
                <a:lnTo>
                  <a:pt x="10510666" y="762000"/>
                </a:lnTo>
                <a:lnTo>
                  <a:pt x="10509288" y="749300"/>
                </a:lnTo>
                <a:lnTo>
                  <a:pt x="10509288" y="723900"/>
                </a:lnTo>
                <a:lnTo>
                  <a:pt x="10507281" y="723900"/>
                </a:lnTo>
                <a:lnTo>
                  <a:pt x="10470342" y="381000"/>
                </a:lnTo>
                <a:close/>
              </a:path>
              <a:path w="10577195" h="6858000">
                <a:moveTo>
                  <a:pt x="10409334" y="342900"/>
                </a:moveTo>
                <a:lnTo>
                  <a:pt x="10405224" y="342900"/>
                </a:lnTo>
                <a:lnTo>
                  <a:pt x="10464825" y="698500"/>
                </a:lnTo>
                <a:lnTo>
                  <a:pt x="10464825" y="914400"/>
                </a:lnTo>
                <a:lnTo>
                  <a:pt x="10467606" y="914400"/>
                </a:lnTo>
                <a:lnTo>
                  <a:pt x="10467606" y="723900"/>
                </a:lnTo>
                <a:lnTo>
                  <a:pt x="10471574" y="723900"/>
                </a:lnTo>
                <a:lnTo>
                  <a:pt x="10467606" y="698500"/>
                </a:lnTo>
                <a:lnTo>
                  <a:pt x="10467606" y="685800"/>
                </a:lnTo>
                <a:lnTo>
                  <a:pt x="10464825" y="685800"/>
                </a:lnTo>
                <a:lnTo>
                  <a:pt x="10409334" y="342900"/>
                </a:lnTo>
                <a:close/>
              </a:path>
              <a:path w="10577195" h="6858000">
                <a:moveTo>
                  <a:pt x="8508319" y="254000"/>
                </a:moveTo>
                <a:lnTo>
                  <a:pt x="8461654" y="254000"/>
                </a:lnTo>
                <a:lnTo>
                  <a:pt x="9138297" y="609600"/>
                </a:lnTo>
                <a:lnTo>
                  <a:pt x="9138297" y="901700"/>
                </a:lnTo>
                <a:lnTo>
                  <a:pt x="9171914" y="901700"/>
                </a:lnTo>
                <a:lnTo>
                  <a:pt x="9171914" y="635000"/>
                </a:lnTo>
                <a:lnTo>
                  <a:pt x="9219385" y="635000"/>
                </a:lnTo>
                <a:lnTo>
                  <a:pt x="9171914" y="609600"/>
                </a:lnTo>
                <a:lnTo>
                  <a:pt x="9171914" y="596900"/>
                </a:lnTo>
                <a:lnTo>
                  <a:pt x="9138297" y="596900"/>
                </a:lnTo>
                <a:lnTo>
                  <a:pt x="8508319" y="254000"/>
                </a:lnTo>
                <a:close/>
              </a:path>
              <a:path w="10577195" h="6858000">
                <a:moveTo>
                  <a:pt x="10538443" y="76200"/>
                </a:moveTo>
                <a:lnTo>
                  <a:pt x="10537317" y="76200"/>
                </a:lnTo>
                <a:lnTo>
                  <a:pt x="10553839" y="622300"/>
                </a:lnTo>
                <a:lnTo>
                  <a:pt x="10553839" y="901700"/>
                </a:lnTo>
                <a:lnTo>
                  <a:pt x="10555693" y="901700"/>
                </a:lnTo>
                <a:lnTo>
                  <a:pt x="10555693" y="685800"/>
                </a:lnTo>
                <a:lnTo>
                  <a:pt x="10556423" y="685800"/>
                </a:lnTo>
                <a:lnTo>
                  <a:pt x="10555693" y="660400"/>
                </a:lnTo>
                <a:lnTo>
                  <a:pt x="10555693" y="596900"/>
                </a:lnTo>
                <a:lnTo>
                  <a:pt x="10553839" y="596900"/>
                </a:lnTo>
                <a:lnTo>
                  <a:pt x="10538443" y="76200"/>
                </a:lnTo>
                <a:close/>
              </a:path>
              <a:path w="10577195" h="6858000">
                <a:moveTo>
                  <a:pt x="10317966" y="304800"/>
                </a:moveTo>
                <a:lnTo>
                  <a:pt x="10311828" y="304800"/>
                </a:lnTo>
                <a:lnTo>
                  <a:pt x="10400830" y="673100"/>
                </a:lnTo>
                <a:lnTo>
                  <a:pt x="10400830" y="889000"/>
                </a:lnTo>
                <a:lnTo>
                  <a:pt x="10405224" y="889000"/>
                </a:lnTo>
                <a:lnTo>
                  <a:pt x="10405224" y="685800"/>
                </a:lnTo>
                <a:lnTo>
                  <a:pt x="10408361" y="685800"/>
                </a:lnTo>
                <a:lnTo>
                  <a:pt x="10405224" y="673100"/>
                </a:lnTo>
                <a:lnTo>
                  <a:pt x="10405224" y="647700"/>
                </a:lnTo>
                <a:lnTo>
                  <a:pt x="10400830" y="647700"/>
                </a:lnTo>
                <a:lnTo>
                  <a:pt x="10317966" y="304800"/>
                </a:lnTo>
                <a:close/>
              </a:path>
              <a:path w="10577195" h="6858000">
                <a:moveTo>
                  <a:pt x="10559553" y="0"/>
                </a:moveTo>
                <a:lnTo>
                  <a:pt x="10559080" y="0"/>
                </a:lnTo>
                <a:lnTo>
                  <a:pt x="10566273" y="609600"/>
                </a:lnTo>
                <a:lnTo>
                  <a:pt x="10566273" y="889000"/>
                </a:lnTo>
                <a:lnTo>
                  <a:pt x="10568127" y="889000"/>
                </a:lnTo>
                <a:lnTo>
                  <a:pt x="10568127" y="774700"/>
                </a:lnTo>
                <a:lnTo>
                  <a:pt x="10568414" y="774700"/>
                </a:lnTo>
                <a:lnTo>
                  <a:pt x="10568127" y="749300"/>
                </a:lnTo>
                <a:lnTo>
                  <a:pt x="10568127" y="596900"/>
                </a:lnTo>
                <a:lnTo>
                  <a:pt x="10566273" y="596900"/>
                </a:lnTo>
                <a:lnTo>
                  <a:pt x="10559553" y="0"/>
                </a:lnTo>
                <a:close/>
              </a:path>
              <a:path w="10577195" h="6858000">
                <a:moveTo>
                  <a:pt x="9980985" y="647700"/>
                </a:moveTo>
                <a:lnTo>
                  <a:pt x="9960940" y="647700"/>
                </a:lnTo>
                <a:lnTo>
                  <a:pt x="10161397" y="876300"/>
                </a:lnTo>
                <a:lnTo>
                  <a:pt x="9980985" y="647700"/>
                </a:lnTo>
                <a:close/>
              </a:path>
              <a:path w="10577195" h="6858000">
                <a:moveTo>
                  <a:pt x="10180655" y="292100"/>
                </a:moveTo>
                <a:lnTo>
                  <a:pt x="10171430" y="292100"/>
                </a:lnTo>
                <a:lnTo>
                  <a:pt x="10305199" y="647700"/>
                </a:lnTo>
                <a:lnTo>
                  <a:pt x="10305199" y="876300"/>
                </a:lnTo>
                <a:lnTo>
                  <a:pt x="10311828" y="876300"/>
                </a:lnTo>
                <a:lnTo>
                  <a:pt x="10311828" y="660400"/>
                </a:lnTo>
                <a:lnTo>
                  <a:pt x="10316512" y="660400"/>
                </a:lnTo>
                <a:lnTo>
                  <a:pt x="10311828" y="647700"/>
                </a:lnTo>
                <a:lnTo>
                  <a:pt x="10311828" y="635000"/>
                </a:lnTo>
                <a:lnTo>
                  <a:pt x="10305199" y="635000"/>
                </a:lnTo>
                <a:lnTo>
                  <a:pt x="10180655" y="292100"/>
                </a:lnTo>
                <a:close/>
              </a:path>
              <a:path w="10577195" h="6858000">
                <a:moveTo>
                  <a:pt x="9666143" y="266700"/>
                </a:moveTo>
                <a:lnTo>
                  <a:pt x="9645408" y="266700"/>
                </a:lnTo>
                <a:lnTo>
                  <a:pt x="9946055" y="622300"/>
                </a:lnTo>
                <a:lnTo>
                  <a:pt x="9946055" y="863600"/>
                </a:lnTo>
                <a:lnTo>
                  <a:pt x="9960940" y="863600"/>
                </a:lnTo>
                <a:lnTo>
                  <a:pt x="9960940" y="647700"/>
                </a:lnTo>
                <a:lnTo>
                  <a:pt x="9980985" y="647700"/>
                </a:lnTo>
                <a:lnTo>
                  <a:pt x="9960940" y="622300"/>
                </a:lnTo>
                <a:lnTo>
                  <a:pt x="9960940" y="609600"/>
                </a:lnTo>
                <a:lnTo>
                  <a:pt x="9946055" y="609600"/>
                </a:lnTo>
                <a:lnTo>
                  <a:pt x="9666143" y="266700"/>
                </a:lnTo>
                <a:close/>
              </a:path>
              <a:path w="10577195" h="6858000">
                <a:moveTo>
                  <a:pt x="9203016" y="266700"/>
                </a:moveTo>
                <a:lnTo>
                  <a:pt x="9171914" y="266700"/>
                </a:lnTo>
                <a:lnTo>
                  <a:pt x="9622891" y="622300"/>
                </a:lnTo>
                <a:lnTo>
                  <a:pt x="9622891" y="850900"/>
                </a:lnTo>
                <a:lnTo>
                  <a:pt x="9645408" y="850900"/>
                </a:lnTo>
                <a:lnTo>
                  <a:pt x="9645408" y="635000"/>
                </a:lnTo>
                <a:lnTo>
                  <a:pt x="9661232" y="635000"/>
                </a:lnTo>
                <a:lnTo>
                  <a:pt x="9645408" y="622300"/>
                </a:lnTo>
                <a:lnTo>
                  <a:pt x="9645408" y="609600"/>
                </a:lnTo>
                <a:lnTo>
                  <a:pt x="9622891" y="609600"/>
                </a:lnTo>
                <a:lnTo>
                  <a:pt x="9203016" y="266700"/>
                </a:lnTo>
                <a:close/>
              </a:path>
              <a:path w="10577195" h="6858000">
                <a:moveTo>
                  <a:pt x="5798375" y="0"/>
                </a:moveTo>
                <a:lnTo>
                  <a:pt x="5684697" y="0"/>
                </a:lnTo>
                <a:lnTo>
                  <a:pt x="5684697" y="812800"/>
                </a:lnTo>
                <a:lnTo>
                  <a:pt x="5798375" y="812800"/>
                </a:lnTo>
                <a:lnTo>
                  <a:pt x="5798375" y="0"/>
                </a:lnTo>
                <a:close/>
              </a:path>
              <a:path w="10577195" h="6858000">
                <a:moveTo>
                  <a:pt x="10512949" y="0"/>
                </a:moveTo>
                <a:lnTo>
                  <a:pt x="10511390" y="0"/>
                </a:lnTo>
                <a:lnTo>
                  <a:pt x="10535475" y="520700"/>
                </a:lnTo>
                <a:lnTo>
                  <a:pt x="10535475" y="800100"/>
                </a:lnTo>
                <a:lnTo>
                  <a:pt x="10537317" y="800100"/>
                </a:lnTo>
                <a:lnTo>
                  <a:pt x="10537317" y="558800"/>
                </a:lnTo>
                <a:lnTo>
                  <a:pt x="10537907" y="558800"/>
                </a:lnTo>
                <a:lnTo>
                  <a:pt x="10537317" y="546100"/>
                </a:lnTo>
                <a:lnTo>
                  <a:pt x="10537317" y="495300"/>
                </a:lnTo>
                <a:lnTo>
                  <a:pt x="10535475" y="495300"/>
                </a:lnTo>
                <a:lnTo>
                  <a:pt x="10512949" y="0"/>
                </a:lnTo>
                <a:close/>
              </a:path>
              <a:path w="10577195" h="6858000">
                <a:moveTo>
                  <a:pt x="10480132" y="0"/>
                </a:moveTo>
                <a:lnTo>
                  <a:pt x="10477771" y="0"/>
                </a:lnTo>
                <a:lnTo>
                  <a:pt x="10507281" y="419100"/>
                </a:lnTo>
                <a:lnTo>
                  <a:pt x="10507281" y="723900"/>
                </a:lnTo>
                <a:lnTo>
                  <a:pt x="10509288" y="723900"/>
                </a:lnTo>
                <a:lnTo>
                  <a:pt x="10509288" y="444500"/>
                </a:lnTo>
                <a:lnTo>
                  <a:pt x="10511034" y="444500"/>
                </a:lnTo>
                <a:lnTo>
                  <a:pt x="10509288" y="419100"/>
                </a:lnTo>
                <a:lnTo>
                  <a:pt x="10509288" y="393700"/>
                </a:lnTo>
                <a:lnTo>
                  <a:pt x="10507281" y="393700"/>
                </a:lnTo>
                <a:lnTo>
                  <a:pt x="10480132" y="0"/>
                </a:lnTo>
                <a:close/>
              </a:path>
              <a:path w="10577195" h="6858000">
                <a:moveTo>
                  <a:pt x="10430618" y="0"/>
                </a:moveTo>
                <a:lnTo>
                  <a:pt x="10427108" y="0"/>
                </a:lnTo>
                <a:lnTo>
                  <a:pt x="10464825" y="355600"/>
                </a:lnTo>
                <a:lnTo>
                  <a:pt x="10464825" y="685800"/>
                </a:lnTo>
                <a:lnTo>
                  <a:pt x="10467606" y="685800"/>
                </a:lnTo>
                <a:lnTo>
                  <a:pt x="10467606" y="381000"/>
                </a:lnTo>
                <a:lnTo>
                  <a:pt x="10470342" y="381000"/>
                </a:lnTo>
                <a:lnTo>
                  <a:pt x="10467606" y="355600"/>
                </a:lnTo>
                <a:lnTo>
                  <a:pt x="10467606" y="330200"/>
                </a:lnTo>
                <a:lnTo>
                  <a:pt x="10464825" y="330200"/>
                </a:lnTo>
                <a:lnTo>
                  <a:pt x="10430618" y="0"/>
                </a:lnTo>
                <a:close/>
              </a:path>
              <a:path w="10577195" h="6858000">
                <a:moveTo>
                  <a:pt x="8061147" y="0"/>
                </a:moveTo>
                <a:lnTo>
                  <a:pt x="7993937" y="0"/>
                </a:lnTo>
                <a:lnTo>
                  <a:pt x="8411133" y="228600"/>
                </a:lnTo>
                <a:lnTo>
                  <a:pt x="8411133" y="660400"/>
                </a:lnTo>
                <a:lnTo>
                  <a:pt x="8461654" y="660400"/>
                </a:lnTo>
                <a:lnTo>
                  <a:pt x="8461654" y="254000"/>
                </a:lnTo>
                <a:lnTo>
                  <a:pt x="8508319" y="254000"/>
                </a:lnTo>
                <a:lnTo>
                  <a:pt x="8461654" y="228600"/>
                </a:lnTo>
                <a:lnTo>
                  <a:pt x="8461654" y="190500"/>
                </a:lnTo>
                <a:lnTo>
                  <a:pt x="8411133" y="190500"/>
                </a:lnTo>
                <a:lnTo>
                  <a:pt x="8061147" y="0"/>
                </a:lnTo>
                <a:close/>
              </a:path>
              <a:path w="10577195" h="6858000">
                <a:moveTo>
                  <a:pt x="10355536" y="0"/>
                </a:moveTo>
                <a:lnTo>
                  <a:pt x="10350220" y="0"/>
                </a:lnTo>
                <a:lnTo>
                  <a:pt x="10400830" y="317500"/>
                </a:lnTo>
                <a:lnTo>
                  <a:pt x="10400830" y="647700"/>
                </a:lnTo>
                <a:lnTo>
                  <a:pt x="10405224" y="647700"/>
                </a:lnTo>
                <a:lnTo>
                  <a:pt x="10405224" y="342900"/>
                </a:lnTo>
                <a:lnTo>
                  <a:pt x="10409334" y="342900"/>
                </a:lnTo>
                <a:lnTo>
                  <a:pt x="10405224" y="317500"/>
                </a:lnTo>
                <a:lnTo>
                  <a:pt x="10405224" y="292100"/>
                </a:lnTo>
                <a:lnTo>
                  <a:pt x="10400830" y="292100"/>
                </a:lnTo>
                <a:lnTo>
                  <a:pt x="10355536" y="0"/>
                </a:lnTo>
                <a:close/>
              </a:path>
              <a:path w="10577195" h="6858000">
                <a:moveTo>
                  <a:pt x="10244742" y="0"/>
                </a:moveTo>
                <a:lnTo>
                  <a:pt x="10236813" y="0"/>
                </a:lnTo>
                <a:lnTo>
                  <a:pt x="10305199" y="279400"/>
                </a:lnTo>
                <a:lnTo>
                  <a:pt x="10305199" y="635000"/>
                </a:lnTo>
                <a:lnTo>
                  <a:pt x="10311828" y="635000"/>
                </a:lnTo>
                <a:lnTo>
                  <a:pt x="10311828" y="304800"/>
                </a:lnTo>
                <a:lnTo>
                  <a:pt x="10317966" y="304800"/>
                </a:lnTo>
                <a:lnTo>
                  <a:pt x="10311828" y="279400"/>
                </a:lnTo>
                <a:lnTo>
                  <a:pt x="10311828" y="254000"/>
                </a:lnTo>
                <a:lnTo>
                  <a:pt x="10305199" y="254000"/>
                </a:lnTo>
                <a:lnTo>
                  <a:pt x="10244742" y="0"/>
                </a:lnTo>
                <a:close/>
              </a:path>
              <a:path w="10577195" h="6858000">
                <a:moveTo>
                  <a:pt x="10077772" y="0"/>
                </a:moveTo>
                <a:lnTo>
                  <a:pt x="10065848" y="0"/>
                </a:lnTo>
                <a:lnTo>
                  <a:pt x="10161397" y="266700"/>
                </a:lnTo>
                <a:lnTo>
                  <a:pt x="10161397" y="622300"/>
                </a:lnTo>
                <a:lnTo>
                  <a:pt x="10171430" y="622300"/>
                </a:lnTo>
                <a:lnTo>
                  <a:pt x="10171430" y="292100"/>
                </a:lnTo>
                <a:lnTo>
                  <a:pt x="10180655" y="292100"/>
                </a:lnTo>
                <a:lnTo>
                  <a:pt x="10171430" y="266700"/>
                </a:lnTo>
                <a:lnTo>
                  <a:pt x="10171430" y="241300"/>
                </a:lnTo>
                <a:lnTo>
                  <a:pt x="10161397" y="241300"/>
                </a:lnTo>
                <a:lnTo>
                  <a:pt x="10077772" y="0"/>
                </a:lnTo>
                <a:close/>
              </a:path>
              <a:path w="10577195" h="6858000">
                <a:moveTo>
                  <a:pt x="9449265" y="0"/>
                </a:moveTo>
                <a:lnTo>
                  <a:pt x="9422443" y="0"/>
                </a:lnTo>
                <a:lnTo>
                  <a:pt x="9622891" y="241300"/>
                </a:lnTo>
                <a:lnTo>
                  <a:pt x="9622891" y="609600"/>
                </a:lnTo>
                <a:lnTo>
                  <a:pt x="9645408" y="609600"/>
                </a:lnTo>
                <a:lnTo>
                  <a:pt x="9645408" y="266700"/>
                </a:lnTo>
                <a:lnTo>
                  <a:pt x="9666143" y="266700"/>
                </a:lnTo>
                <a:lnTo>
                  <a:pt x="9645408" y="241300"/>
                </a:lnTo>
                <a:lnTo>
                  <a:pt x="9645408" y="215900"/>
                </a:lnTo>
                <a:lnTo>
                  <a:pt x="9622891" y="215900"/>
                </a:lnTo>
                <a:lnTo>
                  <a:pt x="9449265" y="0"/>
                </a:lnTo>
                <a:close/>
              </a:path>
              <a:path w="10577195" h="6858000">
                <a:moveTo>
                  <a:pt x="9826708" y="0"/>
                </a:moveTo>
                <a:lnTo>
                  <a:pt x="9808919" y="0"/>
                </a:lnTo>
                <a:lnTo>
                  <a:pt x="9946055" y="254000"/>
                </a:lnTo>
                <a:lnTo>
                  <a:pt x="9946055" y="609600"/>
                </a:lnTo>
                <a:lnTo>
                  <a:pt x="9960940" y="609600"/>
                </a:lnTo>
                <a:lnTo>
                  <a:pt x="9960940" y="279400"/>
                </a:lnTo>
                <a:lnTo>
                  <a:pt x="9974764" y="279400"/>
                </a:lnTo>
                <a:lnTo>
                  <a:pt x="9960940" y="254000"/>
                </a:lnTo>
                <a:lnTo>
                  <a:pt x="9960940" y="228600"/>
                </a:lnTo>
                <a:lnTo>
                  <a:pt x="9946055" y="228600"/>
                </a:lnTo>
                <a:lnTo>
                  <a:pt x="9826708" y="0"/>
                </a:lnTo>
                <a:close/>
              </a:path>
              <a:path w="10577195" h="6858000">
                <a:moveTo>
                  <a:pt x="8883608" y="0"/>
                </a:moveTo>
                <a:lnTo>
                  <a:pt x="8843420" y="0"/>
                </a:lnTo>
                <a:lnTo>
                  <a:pt x="9138297" y="241300"/>
                </a:lnTo>
                <a:lnTo>
                  <a:pt x="9138297" y="596900"/>
                </a:lnTo>
                <a:lnTo>
                  <a:pt x="9171914" y="596900"/>
                </a:lnTo>
                <a:lnTo>
                  <a:pt x="9171914" y="266700"/>
                </a:lnTo>
                <a:lnTo>
                  <a:pt x="9203016" y="266700"/>
                </a:lnTo>
                <a:lnTo>
                  <a:pt x="9171914" y="241300"/>
                </a:lnTo>
                <a:lnTo>
                  <a:pt x="9171914" y="215900"/>
                </a:lnTo>
                <a:lnTo>
                  <a:pt x="9138297" y="215900"/>
                </a:lnTo>
                <a:lnTo>
                  <a:pt x="8883608" y="0"/>
                </a:lnTo>
                <a:close/>
              </a:path>
              <a:path w="10577195" h="6858000">
                <a:moveTo>
                  <a:pt x="10549883" y="0"/>
                </a:moveTo>
                <a:lnTo>
                  <a:pt x="10549227" y="0"/>
                </a:lnTo>
                <a:lnTo>
                  <a:pt x="10553839" y="241300"/>
                </a:lnTo>
                <a:lnTo>
                  <a:pt x="10553839" y="596900"/>
                </a:lnTo>
                <a:lnTo>
                  <a:pt x="10555693" y="596900"/>
                </a:lnTo>
                <a:lnTo>
                  <a:pt x="10555693" y="342900"/>
                </a:lnTo>
                <a:lnTo>
                  <a:pt x="10556164" y="342900"/>
                </a:lnTo>
                <a:lnTo>
                  <a:pt x="10555693" y="317500"/>
                </a:lnTo>
                <a:lnTo>
                  <a:pt x="10555693" y="215900"/>
                </a:lnTo>
                <a:lnTo>
                  <a:pt x="10553839" y="215900"/>
                </a:lnTo>
                <a:lnTo>
                  <a:pt x="10549883" y="0"/>
                </a:lnTo>
                <a:close/>
              </a:path>
              <a:path w="10577195" h="6858000">
                <a:moveTo>
                  <a:pt x="10568127" y="0"/>
                </a:moveTo>
                <a:lnTo>
                  <a:pt x="10566273" y="0"/>
                </a:lnTo>
                <a:lnTo>
                  <a:pt x="10566273" y="596900"/>
                </a:lnTo>
                <a:lnTo>
                  <a:pt x="10568127" y="596900"/>
                </a:lnTo>
                <a:lnTo>
                  <a:pt x="10568127" y="152400"/>
                </a:lnTo>
                <a:lnTo>
                  <a:pt x="10568468" y="152400"/>
                </a:lnTo>
                <a:lnTo>
                  <a:pt x="10568127" y="101600"/>
                </a:lnTo>
                <a:lnTo>
                  <a:pt x="10568127" y="0"/>
                </a:lnTo>
                <a:close/>
              </a:path>
              <a:path w="10577195" h="6858000">
                <a:moveTo>
                  <a:pt x="3401250" y="0"/>
                </a:moveTo>
                <a:lnTo>
                  <a:pt x="3230562" y="0"/>
                </a:lnTo>
                <a:lnTo>
                  <a:pt x="3230562" y="533400"/>
                </a:lnTo>
                <a:lnTo>
                  <a:pt x="3401250" y="533400"/>
                </a:lnTo>
                <a:lnTo>
                  <a:pt x="3401250" y="0"/>
                </a:lnTo>
                <a:close/>
              </a:path>
              <a:path w="10577195" h="6858000">
                <a:moveTo>
                  <a:pt x="10537317" y="0"/>
                </a:moveTo>
                <a:lnTo>
                  <a:pt x="10535264" y="0"/>
                </a:lnTo>
                <a:lnTo>
                  <a:pt x="10535475" y="12700"/>
                </a:lnTo>
                <a:lnTo>
                  <a:pt x="10535475" y="495300"/>
                </a:lnTo>
                <a:lnTo>
                  <a:pt x="10537317" y="495300"/>
                </a:lnTo>
                <a:lnTo>
                  <a:pt x="10537317" y="76200"/>
                </a:lnTo>
                <a:lnTo>
                  <a:pt x="10538443" y="76200"/>
                </a:lnTo>
                <a:lnTo>
                  <a:pt x="10537317" y="38100"/>
                </a:lnTo>
                <a:lnTo>
                  <a:pt x="10537317" y="0"/>
                </a:lnTo>
                <a:close/>
              </a:path>
              <a:path w="10577195" h="6858000">
                <a:moveTo>
                  <a:pt x="10509288" y="0"/>
                </a:moveTo>
                <a:lnTo>
                  <a:pt x="10507281" y="0"/>
                </a:lnTo>
                <a:lnTo>
                  <a:pt x="10507281" y="393700"/>
                </a:lnTo>
                <a:lnTo>
                  <a:pt x="10509288" y="393700"/>
                </a:lnTo>
                <a:lnTo>
                  <a:pt x="10509288" y="0"/>
                </a:lnTo>
                <a:close/>
              </a:path>
              <a:path w="10577195" h="6858000">
                <a:moveTo>
                  <a:pt x="10467606" y="0"/>
                </a:moveTo>
                <a:lnTo>
                  <a:pt x="10464825" y="0"/>
                </a:lnTo>
                <a:lnTo>
                  <a:pt x="10464825" y="330200"/>
                </a:lnTo>
                <a:lnTo>
                  <a:pt x="10467606" y="330200"/>
                </a:lnTo>
                <a:lnTo>
                  <a:pt x="10467606" y="0"/>
                </a:lnTo>
                <a:close/>
              </a:path>
              <a:path w="10577195" h="6858000">
                <a:moveTo>
                  <a:pt x="7395984" y="0"/>
                </a:moveTo>
                <a:lnTo>
                  <a:pt x="7320534" y="0"/>
                </a:lnTo>
                <a:lnTo>
                  <a:pt x="7320534" y="304800"/>
                </a:lnTo>
                <a:lnTo>
                  <a:pt x="7395984" y="304800"/>
                </a:lnTo>
                <a:lnTo>
                  <a:pt x="7395984" y="0"/>
                </a:lnTo>
                <a:close/>
              </a:path>
              <a:path w="10577195" h="6858000">
                <a:moveTo>
                  <a:pt x="10405224" y="0"/>
                </a:moveTo>
                <a:lnTo>
                  <a:pt x="10400830" y="0"/>
                </a:lnTo>
                <a:lnTo>
                  <a:pt x="10400830" y="292100"/>
                </a:lnTo>
                <a:lnTo>
                  <a:pt x="10405224" y="292100"/>
                </a:lnTo>
                <a:lnTo>
                  <a:pt x="10405224" y="0"/>
                </a:lnTo>
                <a:close/>
              </a:path>
              <a:path w="10577195" h="6858000">
                <a:moveTo>
                  <a:pt x="10311828" y="0"/>
                </a:moveTo>
                <a:lnTo>
                  <a:pt x="10305199" y="0"/>
                </a:lnTo>
                <a:lnTo>
                  <a:pt x="10305199" y="254000"/>
                </a:lnTo>
                <a:lnTo>
                  <a:pt x="10311828" y="254000"/>
                </a:lnTo>
                <a:lnTo>
                  <a:pt x="10311828" y="0"/>
                </a:lnTo>
                <a:close/>
              </a:path>
              <a:path w="10577195" h="6858000">
                <a:moveTo>
                  <a:pt x="10171430" y="0"/>
                </a:moveTo>
                <a:lnTo>
                  <a:pt x="10161397" y="0"/>
                </a:lnTo>
                <a:lnTo>
                  <a:pt x="10161397" y="241300"/>
                </a:lnTo>
                <a:lnTo>
                  <a:pt x="10171430" y="241300"/>
                </a:lnTo>
                <a:lnTo>
                  <a:pt x="10171430" y="0"/>
                </a:lnTo>
                <a:close/>
              </a:path>
              <a:path w="10577195" h="6858000">
                <a:moveTo>
                  <a:pt x="9960940" y="0"/>
                </a:moveTo>
                <a:lnTo>
                  <a:pt x="9946055" y="0"/>
                </a:lnTo>
                <a:lnTo>
                  <a:pt x="9946055" y="228600"/>
                </a:lnTo>
                <a:lnTo>
                  <a:pt x="9960940" y="228600"/>
                </a:lnTo>
                <a:lnTo>
                  <a:pt x="9960940" y="0"/>
                </a:lnTo>
                <a:close/>
              </a:path>
              <a:path w="10577195" h="6858000">
                <a:moveTo>
                  <a:pt x="9171914" y="0"/>
                </a:moveTo>
                <a:lnTo>
                  <a:pt x="9138297" y="0"/>
                </a:lnTo>
                <a:lnTo>
                  <a:pt x="9138297" y="215900"/>
                </a:lnTo>
                <a:lnTo>
                  <a:pt x="9171914" y="215900"/>
                </a:lnTo>
                <a:lnTo>
                  <a:pt x="9171914" y="0"/>
                </a:lnTo>
                <a:close/>
              </a:path>
              <a:path w="10577195" h="6858000">
                <a:moveTo>
                  <a:pt x="9645408" y="0"/>
                </a:moveTo>
                <a:lnTo>
                  <a:pt x="9622891" y="0"/>
                </a:lnTo>
                <a:lnTo>
                  <a:pt x="9622891" y="215900"/>
                </a:lnTo>
                <a:lnTo>
                  <a:pt x="9645408" y="215900"/>
                </a:lnTo>
                <a:lnTo>
                  <a:pt x="9645408" y="0"/>
                </a:lnTo>
                <a:close/>
              </a:path>
              <a:path w="10577195" h="6858000">
                <a:moveTo>
                  <a:pt x="10555693" y="0"/>
                </a:moveTo>
                <a:lnTo>
                  <a:pt x="10553839" y="0"/>
                </a:lnTo>
                <a:lnTo>
                  <a:pt x="10553839" y="215900"/>
                </a:lnTo>
                <a:lnTo>
                  <a:pt x="10555693" y="215900"/>
                </a:lnTo>
                <a:lnTo>
                  <a:pt x="10555693" y="0"/>
                </a:lnTo>
                <a:close/>
              </a:path>
              <a:path w="10577195" h="6858000">
                <a:moveTo>
                  <a:pt x="8461654" y="0"/>
                </a:moveTo>
                <a:lnTo>
                  <a:pt x="8411133" y="0"/>
                </a:lnTo>
                <a:lnTo>
                  <a:pt x="8411133" y="190500"/>
                </a:lnTo>
                <a:lnTo>
                  <a:pt x="8461654" y="190500"/>
                </a:lnTo>
                <a:lnTo>
                  <a:pt x="8461654" y="0"/>
                </a:lnTo>
                <a:close/>
              </a:path>
            </a:pathLst>
          </a:custGeom>
          <a:solidFill>
            <a:srgbClr val="00426E"/>
          </a:solidFill>
        </p:spPr>
        <p:txBody>
          <a:bodyPr wrap="square" lIns="0" tIns="0" rIns="0" bIns="0" rtlCol="0"/>
          <a:lstStyle/>
          <a:p>
            <a:endParaRPr/>
          </a:p>
        </p:txBody>
      </p:sp>
      <p:sp>
        <p:nvSpPr>
          <p:cNvPr id="4" name="object 4"/>
          <p:cNvSpPr txBox="1"/>
          <p:nvPr/>
        </p:nvSpPr>
        <p:spPr>
          <a:xfrm>
            <a:off x="7042045" y="3092547"/>
            <a:ext cx="3625947" cy="547201"/>
          </a:xfrm>
          <a:prstGeom prst="rect">
            <a:avLst/>
          </a:prstGeom>
        </p:spPr>
        <p:txBody>
          <a:bodyPr vert="horz" wrap="square" lIns="0" tIns="12700" rIns="0" bIns="0" rtlCol="0">
            <a:spAutoFit/>
          </a:bodyPr>
          <a:lstStyle/>
          <a:p>
            <a:pPr marL="12700" marR="5080">
              <a:lnSpc>
                <a:spcPct val="119600"/>
              </a:lnSpc>
              <a:spcBef>
                <a:spcPts val="100"/>
              </a:spcBef>
            </a:pPr>
            <a:r>
              <a:rPr lang="en-US" sz="1500" spc="60" dirty="0">
                <a:solidFill>
                  <a:srgbClr val="A7A9AC"/>
                </a:solidFill>
                <a:latin typeface="Noto Sans"/>
                <a:cs typeface="Noto Sans"/>
              </a:rPr>
              <a:t>David R. Williams, PhD, MPH, MDiv</a:t>
            </a:r>
            <a:br>
              <a:rPr lang="en-US" sz="1500" spc="60" dirty="0">
                <a:solidFill>
                  <a:srgbClr val="A7A9AC"/>
                </a:solidFill>
                <a:latin typeface="Noto Sans"/>
                <a:cs typeface="Noto Sans"/>
              </a:rPr>
            </a:br>
            <a:r>
              <a:rPr lang="en-US" sz="1500" spc="60" dirty="0">
                <a:solidFill>
                  <a:srgbClr val="A7A9AC"/>
                </a:solidFill>
                <a:latin typeface="Noto Sans"/>
                <a:cs typeface="Noto Sans"/>
              </a:rPr>
              <a:t>Professor, Harvard University</a:t>
            </a:r>
            <a:endParaRPr sz="1500" dirty="0">
              <a:latin typeface="Noto Sans"/>
              <a:cs typeface="Noto Sans"/>
            </a:endParaRPr>
          </a:p>
        </p:txBody>
      </p:sp>
      <p:sp>
        <p:nvSpPr>
          <p:cNvPr id="5" name="object 5"/>
          <p:cNvSpPr txBox="1">
            <a:spLocks noGrp="1"/>
          </p:cNvSpPr>
          <p:nvPr>
            <p:ph type="title"/>
          </p:nvPr>
        </p:nvSpPr>
        <p:spPr>
          <a:xfrm>
            <a:off x="884740" y="3077805"/>
            <a:ext cx="5686987" cy="570028"/>
          </a:xfrm>
          <a:prstGeom prst="rect">
            <a:avLst/>
          </a:prstGeom>
        </p:spPr>
        <p:txBody>
          <a:bodyPr vert="horz" wrap="square" lIns="0" tIns="15875" rIns="0" bIns="0" rtlCol="0">
            <a:spAutoFit/>
          </a:bodyPr>
          <a:lstStyle/>
          <a:p>
            <a:pPr marL="12700">
              <a:lnSpc>
                <a:spcPct val="100000"/>
              </a:lnSpc>
              <a:spcBef>
                <a:spcPts val="125"/>
              </a:spcBef>
              <a:tabLst>
                <a:tab pos="2117090" algn="l"/>
              </a:tabLst>
            </a:pPr>
            <a:r>
              <a:rPr lang="en-US" sz="3600" spc="10" dirty="0">
                <a:solidFill>
                  <a:srgbClr val="FFFFFF"/>
                </a:solidFill>
                <a:latin typeface="Noto Sans" panose="020B0502040504020204" pitchFamily="34" charset="0"/>
                <a:ea typeface="Noto Sans" panose="020B0502040504020204" pitchFamily="34" charset="0"/>
                <a:cs typeface="Noto Sans" panose="020B0502040504020204" pitchFamily="34" charset="0"/>
              </a:rPr>
              <a:t>God’s Plans for Your Life</a:t>
            </a:r>
            <a:endParaRPr sz="3600"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object 6"/>
          <p:cNvSpPr/>
          <p:nvPr/>
        </p:nvSpPr>
        <p:spPr>
          <a:xfrm>
            <a:off x="6792468" y="3136900"/>
            <a:ext cx="0" cy="530225"/>
          </a:xfrm>
          <a:custGeom>
            <a:avLst/>
            <a:gdLst/>
            <a:ahLst/>
            <a:cxnLst/>
            <a:rect l="l" t="t" r="r" b="b"/>
            <a:pathLst>
              <a:path h="530225">
                <a:moveTo>
                  <a:pt x="0" y="0"/>
                </a:moveTo>
                <a:lnTo>
                  <a:pt x="0" y="529844"/>
                </a:lnTo>
              </a:path>
            </a:pathLst>
          </a:custGeom>
          <a:ln w="6350">
            <a:solidFill>
              <a:srgbClr val="FFFFFF"/>
            </a:solidFill>
          </a:ln>
        </p:spPr>
        <p:txBody>
          <a:bodyPr wrap="square" lIns="0" tIns="0" rIns="0" bIns="0" rtlCol="0"/>
          <a:lstStyle/>
          <a:p>
            <a:endParaRPr/>
          </a:p>
        </p:txBody>
      </p:sp>
      <p:sp>
        <p:nvSpPr>
          <p:cNvPr id="9" name="object 3">
            <a:extLst>
              <a:ext uri="{FF2B5EF4-FFF2-40B4-BE49-F238E27FC236}">
                <a16:creationId xmlns:a16="http://schemas.microsoft.com/office/drawing/2014/main" id="{55446FAE-FC2F-B042-83BB-FC97A4F48889}"/>
              </a:ext>
            </a:extLst>
          </p:cNvPr>
          <p:cNvSpPr/>
          <p:nvPr/>
        </p:nvSpPr>
        <p:spPr>
          <a:xfrm>
            <a:off x="10572750" y="0"/>
            <a:ext cx="1616202"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23DC3C39-0714-CC4C-9982-71A236D8B28D}"/>
              </a:ext>
            </a:extLst>
          </p:cNvPr>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2" name="Content Placeholder 3">
            <a:extLst>
              <a:ext uri="{FF2B5EF4-FFF2-40B4-BE49-F238E27FC236}">
                <a16:creationId xmlns:a16="http://schemas.microsoft.com/office/drawing/2014/main" id="{89A4FF6A-F574-384A-A85D-AE6B5B4F1994}"/>
              </a:ext>
            </a:extLst>
          </p:cNvPr>
          <p:cNvSpPr txBox="1">
            <a:spLocks/>
          </p:cNvSpPr>
          <p:nvPr/>
        </p:nvSpPr>
        <p:spPr>
          <a:xfrm>
            <a:off x="1295400" y="876300"/>
            <a:ext cx="8458200" cy="5105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US" b="1" kern="0" dirty="0">
              <a:solidFill>
                <a:sysClr val="windowText" lastClr="000000"/>
              </a:solidFill>
            </a:endParaRPr>
          </a:p>
          <a:p>
            <a:r>
              <a:rPr lang="en-US" sz="3000" kern="0" baseline="30000" dirty="0">
                <a:solidFill>
                  <a:srgbClr val="003D69"/>
                </a:solidFill>
                <a:latin typeface="Noto Sans" panose="020B0502040504020204" pitchFamily="34" charset="0"/>
                <a:ea typeface="Noto Sans" panose="020B0502040504020204" pitchFamily="34" charset="0"/>
                <a:cs typeface="Noto Sans" panose="020B0502040504020204" pitchFamily="34" charset="0"/>
              </a:rPr>
              <a:t>”</a:t>
            </a:r>
            <a:r>
              <a:rPr lang="en-US" sz="30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Is not this the fast that I have chosen? To loose the bands of wickedness, to undo the heavy burdens, and to let the oppressed go free, and that ye break every yoke?</a:t>
            </a:r>
          </a:p>
          <a:p>
            <a:endParaRPr lang="en-US" sz="3000" kern="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a:p>
            <a:r>
              <a:rPr lang="en-US" sz="30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Is it not to deal they bread to the hungry, and that thou bring the poor that are cast out to thy house? When thou </a:t>
            </a:r>
            <a:r>
              <a:rPr lang="en-US" sz="3000" kern="0" dirty="0" err="1">
                <a:solidFill>
                  <a:srgbClr val="003D69"/>
                </a:solidFill>
                <a:latin typeface="Noto Sans" panose="020B0502040504020204" pitchFamily="34" charset="0"/>
                <a:ea typeface="Noto Sans" panose="020B0502040504020204" pitchFamily="34" charset="0"/>
                <a:cs typeface="Noto Sans" panose="020B0502040504020204" pitchFamily="34" charset="0"/>
              </a:rPr>
              <a:t>seest</a:t>
            </a:r>
            <a:r>
              <a:rPr lang="en-US" sz="30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 the naked, that thou cover him; and that thou hide not thyself from thine own flesh?”</a:t>
            </a:r>
          </a:p>
          <a:p>
            <a: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						</a:t>
            </a:r>
            <a:r>
              <a:rPr lang="en-US" sz="24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Isaiah 58:6-7,KJV</a:t>
            </a:r>
            <a:b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br>
            <a:endPar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a:p>
            <a:endParaRPr lang="en-US" sz="2400" kern="0" dirty="0">
              <a:solidFill>
                <a:sysClr val="windowText" lastClr="000000"/>
              </a:solidFill>
            </a:endParaRPr>
          </a:p>
        </p:txBody>
      </p:sp>
      <p:sp>
        <p:nvSpPr>
          <p:cNvPr id="13" name="TextBox 12">
            <a:extLst>
              <a:ext uri="{FF2B5EF4-FFF2-40B4-BE49-F238E27FC236}">
                <a16:creationId xmlns:a16="http://schemas.microsoft.com/office/drawing/2014/main" id="{20724A38-D7A8-9042-BE75-8E37A874DAD1}"/>
              </a:ext>
            </a:extLst>
          </p:cNvPr>
          <p:cNvSpPr txBox="1"/>
          <p:nvPr/>
        </p:nvSpPr>
        <p:spPr>
          <a:xfrm>
            <a:off x="2286000" y="230066"/>
            <a:ext cx="6286500" cy="707886"/>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OUR MARCHING ORDERS</a:t>
            </a:r>
          </a:p>
        </p:txBody>
      </p:sp>
    </p:spTree>
    <p:extLst>
      <p:ext uri="{BB962C8B-B14F-4D97-AF65-F5344CB8AC3E}">
        <p14:creationId xmlns:p14="http://schemas.microsoft.com/office/powerpoint/2010/main" val="208510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B44AC2-7787-0743-9050-0419CBA5A4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0580616" cy="6858000"/>
          </a:xfrm>
          <a:prstGeom prst="rect">
            <a:avLst/>
          </a:prstGeom>
        </p:spPr>
      </p:pic>
      <p:sp>
        <p:nvSpPr>
          <p:cNvPr id="3" name="object 3"/>
          <p:cNvSpPr txBox="1">
            <a:spLocks noGrp="1"/>
          </p:cNvSpPr>
          <p:nvPr>
            <p:ph type="title"/>
          </p:nvPr>
        </p:nvSpPr>
        <p:spPr>
          <a:xfrm>
            <a:off x="83694" y="328852"/>
            <a:ext cx="10576813" cy="628377"/>
          </a:xfrm>
          <a:prstGeom prst="rect">
            <a:avLst/>
          </a:prstGeom>
        </p:spPr>
        <p:txBody>
          <a:bodyPr vert="horz" wrap="square" lIns="0" tIns="12700" rIns="0" bIns="0" rtlCol="0">
            <a:spAutoFit/>
          </a:bodyPr>
          <a:lstStyle/>
          <a:p>
            <a:pPr marL="523875">
              <a:lnSpc>
                <a:spcPct val="100000"/>
              </a:lnSpc>
              <a:spcBef>
                <a:spcPts val="100"/>
              </a:spcBef>
              <a:tabLst>
                <a:tab pos="1589405" algn="l"/>
                <a:tab pos="2699385" algn="l"/>
              </a:tabLst>
            </a:pPr>
            <a:r>
              <a:rPr lang="en-US" sz="4000" spc="130" dirty="0">
                <a:solidFill>
                  <a:srgbClr val="003D69"/>
                </a:solidFill>
                <a:latin typeface="Noto Sans" panose="020B0502040504020204" pitchFamily="34" charset="0"/>
                <a:ea typeface="Noto Sans" panose="020B0502040504020204" pitchFamily="34" charset="0"/>
                <a:cs typeface="Noto Sans" panose="020B0502040504020204" pitchFamily="34" charset="0"/>
              </a:rPr>
              <a:t>COMPREHENSIVE HEALTH MINISTRY</a:t>
            </a:r>
            <a:endParaRPr sz="4000" spc="235"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object 4"/>
          <p:cNvSpPr txBox="1"/>
          <p:nvPr/>
        </p:nvSpPr>
        <p:spPr>
          <a:xfrm>
            <a:off x="4095750" y="1272807"/>
            <a:ext cx="6477000" cy="3876254"/>
          </a:xfrm>
          <a:prstGeom prst="rect">
            <a:avLst/>
          </a:prstGeom>
        </p:spPr>
        <p:txBody>
          <a:bodyPr vert="horz" wrap="square" lIns="0" tIns="12700" rIns="0" bIns="0" rtlCol="0">
            <a:spAutoFit/>
          </a:bodyPr>
          <a:lstStyle/>
          <a:p>
            <a:pPr marL="298450" marR="63500" indent="-285750">
              <a:lnSpc>
                <a:spcPct val="111100"/>
              </a:lnSpc>
              <a:spcBef>
                <a:spcPts val="100"/>
              </a:spcBef>
              <a:buFont typeface="Arial" panose="020B0604020202020204" pitchFamily="34" charset="0"/>
              <a:buChar char="•"/>
            </a:pPr>
            <a:r>
              <a:rPr lang="en-US" sz="2800" spc="-25" dirty="0">
                <a:solidFill>
                  <a:srgbClr val="003D69"/>
                </a:solidFill>
                <a:latin typeface="Noto Sans" panose="020B0502040504020204" pitchFamily="34" charset="0"/>
                <a:ea typeface="Noto Sans" panose="020B0502040504020204" pitchFamily="34" charset="0"/>
                <a:cs typeface="Noto Sans" panose="020B0502040504020204" pitchFamily="34" charset="0"/>
              </a:rPr>
              <a:t>Instruction in principles of health</a:t>
            </a:r>
          </a:p>
          <a:p>
            <a:pPr marL="298450" marR="63500" indent="-285750">
              <a:lnSpc>
                <a:spcPct val="111100"/>
              </a:lnSpc>
              <a:spcBef>
                <a:spcPts val="100"/>
              </a:spcBef>
              <a:buFont typeface="Arial" panose="020B0604020202020204" pitchFamily="34" charset="0"/>
              <a:buChar char="•"/>
            </a:pPr>
            <a:r>
              <a:rPr lang="en-US" sz="2800" spc="-25" dirty="0">
                <a:solidFill>
                  <a:srgbClr val="003D69"/>
                </a:solidFill>
                <a:latin typeface="Noto Sans" panose="020B0502040504020204" pitchFamily="34" charset="0"/>
                <a:ea typeface="Noto Sans" panose="020B0502040504020204" pitchFamily="34" charset="0"/>
                <a:cs typeface="Noto Sans" panose="020B0502040504020204" pitchFamily="34" charset="0"/>
              </a:rPr>
              <a:t>Instruction in nutrition</a:t>
            </a:r>
          </a:p>
          <a:p>
            <a:pPr marL="298450" marR="63500" indent="-285750">
              <a:lnSpc>
                <a:spcPct val="111100"/>
              </a:lnSpc>
              <a:spcBef>
                <a:spcPts val="100"/>
              </a:spcBef>
              <a:buFont typeface="Arial" panose="020B0604020202020204" pitchFamily="34" charset="0"/>
              <a:buChar char="•"/>
            </a:pPr>
            <a:r>
              <a:rPr lang="en-US" sz="2800" spc="-25" dirty="0">
                <a:solidFill>
                  <a:srgbClr val="003D69"/>
                </a:solidFill>
                <a:latin typeface="Noto Sans" panose="020B0502040504020204" pitchFamily="34" charset="0"/>
                <a:ea typeface="Noto Sans" panose="020B0502040504020204" pitchFamily="34" charset="0"/>
                <a:cs typeface="Noto Sans" panose="020B0502040504020204" pitchFamily="34" charset="0"/>
              </a:rPr>
              <a:t>Cooking schools and demonstrations</a:t>
            </a:r>
          </a:p>
          <a:p>
            <a:pPr marL="298450" marR="63500" indent="-285750">
              <a:lnSpc>
                <a:spcPct val="111100"/>
              </a:lnSpc>
              <a:spcBef>
                <a:spcPts val="100"/>
              </a:spcBef>
              <a:buFont typeface="Arial" panose="020B0604020202020204" pitchFamily="34" charset="0"/>
              <a:buChar char="•"/>
            </a:pPr>
            <a:r>
              <a:rPr lang="en-US" sz="2800" spc="-25" dirty="0">
                <a:solidFill>
                  <a:srgbClr val="003D69"/>
                </a:solidFill>
                <a:latin typeface="Noto Sans" panose="020B0502040504020204" pitchFamily="34" charset="0"/>
                <a:ea typeface="Noto Sans" panose="020B0502040504020204" pitchFamily="34" charset="0"/>
                <a:cs typeface="Noto Sans" panose="020B0502040504020204" pitchFamily="34" charset="0"/>
              </a:rPr>
              <a:t>Instructions in simple treatments</a:t>
            </a:r>
          </a:p>
          <a:p>
            <a:pPr marL="298450" marR="63500" indent="-285750">
              <a:lnSpc>
                <a:spcPct val="111100"/>
              </a:lnSpc>
              <a:spcBef>
                <a:spcPts val="100"/>
              </a:spcBef>
              <a:buFont typeface="Arial" panose="020B0604020202020204" pitchFamily="34" charset="0"/>
              <a:buChar char="•"/>
            </a:pPr>
            <a:r>
              <a:rPr lang="en-US" sz="2800" spc="-25" dirty="0">
                <a:solidFill>
                  <a:srgbClr val="003D69"/>
                </a:solidFill>
                <a:latin typeface="Noto Sans" panose="020B0502040504020204" pitchFamily="34" charset="0"/>
                <a:ea typeface="Noto Sans" panose="020B0502040504020204" pitchFamily="34" charset="0"/>
                <a:cs typeface="Noto Sans" panose="020B0502040504020204" pitchFamily="34" charset="0"/>
              </a:rPr>
              <a:t>Childcare (training, homes, adoptions)</a:t>
            </a:r>
          </a:p>
          <a:p>
            <a:pPr marL="298450" marR="63500" indent="-285750">
              <a:lnSpc>
                <a:spcPct val="111100"/>
              </a:lnSpc>
              <a:spcBef>
                <a:spcPts val="100"/>
              </a:spcBef>
              <a:buFont typeface="Arial" panose="020B0604020202020204" pitchFamily="34" charset="0"/>
              <a:buChar char="•"/>
            </a:pPr>
            <a:r>
              <a:rPr lang="en-US" sz="2800" spc="-25" dirty="0">
                <a:solidFill>
                  <a:srgbClr val="003D69"/>
                </a:solidFill>
                <a:latin typeface="Noto Sans" panose="020B0502040504020204" pitchFamily="34" charset="0"/>
                <a:ea typeface="Noto Sans" panose="020B0502040504020204" pitchFamily="34" charset="0"/>
                <a:cs typeface="Noto Sans" panose="020B0502040504020204" pitchFamily="34" charset="0"/>
              </a:rPr>
              <a:t>Ministering in church health clinics/centers</a:t>
            </a:r>
          </a:p>
        </p:txBody>
      </p:sp>
      <p:sp>
        <p:nvSpPr>
          <p:cNvPr id="12" name="object 3">
            <a:extLst>
              <a:ext uri="{FF2B5EF4-FFF2-40B4-BE49-F238E27FC236}">
                <a16:creationId xmlns:a16="http://schemas.microsoft.com/office/drawing/2014/main" id="{EE269AEC-6A57-1D4A-9D61-1CEDCD37DFCF}"/>
              </a:ext>
            </a:extLst>
          </p:cNvPr>
          <p:cNvSpPr/>
          <p:nvPr/>
        </p:nvSpPr>
        <p:spPr>
          <a:xfrm>
            <a:off x="10572750" y="0"/>
            <a:ext cx="1616202"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5">
            <a:extLst>
              <a:ext uri="{FF2B5EF4-FFF2-40B4-BE49-F238E27FC236}">
                <a16:creationId xmlns:a16="http://schemas.microsoft.com/office/drawing/2014/main" id="{3D39DEEC-1B66-594F-B64F-EFE59004685F}"/>
              </a:ext>
            </a:extLst>
          </p:cNvPr>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098E6B-E685-7D4C-8667-FABFEBCF08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0580616" cy="6858000"/>
          </a:xfrm>
          <a:prstGeom prst="rect">
            <a:avLst/>
          </a:prstGeom>
        </p:spPr>
      </p:pic>
      <p:sp>
        <p:nvSpPr>
          <p:cNvPr id="4" name="object 4"/>
          <p:cNvSpPr txBox="1"/>
          <p:nvPr/>
        </p:nvSpPr>
        <p:spPr>
          <a:xfrm>
            <a:off x="4267200" y="1742833"/>
            <a:ext cx="6225659" cy="3372333"/>
          </a:xfrm>
          <a:prstGeom prst="rect">
            <a:avLst/>
          </a:prstGeom>
        </p:spPr>
        <p:txBody>
          <a:bodyPr vert="horz" wrap="square" lIns="0" tIns="12700" rIns="0" bIns="0" rtlCol="0">
            <a:spAutoFit/>
          </a:bodyPr>
          <a:lstStyle/>
          <a:p>
            <a:pPr marL="298450" marR="63500" indent="-285750">
              <a:lnSpc>
                <a:spcPct val="111100"/>
              </a:lnSpc>
              <a:spcBef>
                <a:spcPts val="100"/>
              </a:spcBef>
              <a:buFont typeface="Arial" panose="020B0604020202020204" pitchFamily="34" charset="0"/>
              <a:buChar char="•"/>
            </a:pPr>
            <a:r>
              <a:rPr lang="en-US" sz="2800" spc="-25" dirty="0">
                <a:solidFill>
                  <a:srgbClr val="003D69"/>
                </a:solidFill>
                <a:latin typeface="Noto Sans" panose="020B0502040504020204" pitchFamily="34" charset="0"/>
                <a:ea typeface="Noto Sans" panose="020B0502040504020204" pitchFamily="34" charset="0"/>
                <a:cs typeface="Noto Sans" panose="020B0502040504020204" pitchFamily="34" charset="0"/>
              </a:rPr>
              <a:t>Health combined with public evangelism</a:t>
            </a:r>
          </a:p>
          <a:p>
            <a:pPr marL="298450" marR="63500" indent="-285750">
              <a:lnSpc>
                <a:spcPct val="111100"/>
              </a:lnSpc>
              <a:spcBef>
                <a:spcPts val="100"/>
              </a:spcBef>
              <a:buFont typeface="Arial" panose="020B0604020202020204" pitchFamily="34" charset="0"/>
              <a:buChar char="•"/>
            </a:pPr>
            <a:r>
              <a:rPr lang="en-US" sz="2800" spc="-25" dirty="0">
                <a:solidFill>
                  <a:srgbClr val="003D69"/>
                </a:solidFill>
                <a:latin typeface="Noto Sans" panose="020B0502040504020204" pitchFamily="34" charset="0"/>
                <a:ea typeface="Noto Sans" panose="020B0502040504020204" pitchFamily="34" charset="0"/>
                <a:cs typeface="Noto Sans" panose="020B0502040504020204" pitchFamily="34" charset="0"/>
              </a:rPr>
              <a:t>Health conditioning centers (sanitariums)</a:t>
            </a:r>
          </a:p>
          <a:p>
            <a:pPr marL="298450" marR="63500" indent="-285750">
              <a:lnSpc>
                <a:spcPct val="111100"/>
              </a:lnSpc>
              <a:spcBef>
                <a:spcPts val="100"/>
              </a:spcBef>
              <a:buFont typeface="Arial" panose="020B0604020202020204" pitchFamily="34" charset="0"/>
              <a:buChar char="•"/>
            </a:pPr>
            <a:r>
              <a:rPr lang="en-US" sz="2800" spc="-25" dirty="0">
                <a:solidFill>
                  <a:srgbClr val="003D69"/>
                </a:solidFill>
                <a:latin typeface="Noto Sans" panose="020B0502040504020204" pitchFamily="34" charset="0"/>
                <a:ea typeface="Noto Sans" panose="020B0502040504020204" pitchFamily="34" charset="0"/>
                <a:cs typeface="Noto Sans" panose="020B0502040504020204" pitchFamily="34" charset="0"/>
              </a:rPr>
              <a:t>Comforting the afflicted</a:t>
            </a:r>
          </a:p>
          <a:p>
            <a:pPr marL="298450" marR="63500" indent="-285750">
              <a:lnSpc>
                <a:spcPct val="111100"/>
              </a:lnSpc>
              <a:spcBef>
                <a:spcPts val="100"/>
              </a:spcBef>
              <a:buFont typeface="Arial" panose="020B0604020202020204" pitchFamily="34" charset="0"/>
              <a:buChar char="•"/>
            </a:pPr>
            <a:r>
              <a:rPr lang="en-US" sz="2800" spc="-25" dirty="0">
                <a:solidFill>
                  <a:srgbClr val="003D69"/>
                </a:solidFill>
                <a:latin typeface="Noto Sans" panose="020B0502040504020204" pitchFamily="34" charset="0"/>
                <a:ea typeface="Noto Sans" panose="020B0502040504020204" pitchFamily="34" charset="0"/>
                <a:cs typeface="Noto Sans" panose="020B0502040504020204" pitchFamily="34" charset="0"/>
              </a:rPr>
              <a:t>Caring and providing for people and their problems</a:t>
            </a:r>
            <a:endParaRPr lang="en-US" sz="280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object 3">
            <a:extLst>
              <a:ext uri="{FF2B5EF4-FFF2-40B4-BE49-F238E27FC236}">
                <a16:creationId xmlns:a16="http://schemas.microsoft.com/office/drawing/2014/main" id="{EFF486AE-1B2E-8546-A7C0-0C837E3F9C4B}"/>
              </a:ext>
            </a:extLst>
          </p:cNvPr>
          <p:cNvSpPr/>
          <p:nvPr/>
        </p:nvSpPr>
        <p:spPr>
          <a:xfrm>
            <a:off x="10572750" y="0"/>
            <a:ext cx="1616202"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E138C20E-58DE-A745-B636-BC347039EDFB}"/>
              </a:ext>
            </a:extLst>
          </p:cNvPr>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10" name="object 3">
            <a:extLst>
              <a:ext uri="{FF2B5EF4-FFF2-40B4-BE49-F238E27FC236}">
                <a16:creationId xmlns:a16="http://schemas.microsoft.com/office/drawing/2014/main" id="{986AC3B1-8D08-724F-8C53-991CF1614DA0}"/>
              </a:ext>
            </a:extLst>
          </p:cNvPr>
          <p:cNvSpPr txBox="1">
            <a:spLocks/>
          </p:cNvSpPr>
          <p:nvPr/>
        </p:nvSpPr>
        <p:spPr>
          <a:xfrm>
            <a:off x="83694" y="328852"/>
            <a:ext cx="10576813" cy="628377"/>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23875">
              <a:lnSpc>
                <a:spcPct val="100000"/>
              </a:lnSpc>
              <a:spcBef>
                <a:spcPts val="100"/>
              </a:spcBef>
              <a:tabLst>
                <a:tab pos="1589405" algn="l"/>
                <a:tab pos="2699385" algn="l"/>
              </a:tabLst>
            </a:pPr>
            <a:r>
              <a:rPr lang="en-US" sz="4000" spc="130" dirty="0">
                <a:solidFill>
                  <a:srgbClr val="003D69"/>
                </a:solidFill>
                <a:latin typeface="Noto Sans" panose="020B0502040504020204" pitchFamily="34" charset="0"/>
                <a:ea typeface="Noto Sans" panose="020B0502040504020204" pitchFamily="34" charset="0"/>
                <a:cs typeface="Noto Sans" panose="020B0502040504020204" pitchFamily="34" charset="0"/>
              </a:rPr>
              <a:t>COMPREHENSIVE HEALTH MINISTRY</a:t>
            </a:r>
            <a:endParaRPr lang="en-US" sz="4000" spc="235"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52455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2" name="Content Placeholder 3">
            <a:extLst>
              <a:ext uri="{FF2B5EF4-FFF2-40B4-BE49-F238E27FC236}">
                <a16:creationId xmlns:a16="http://schemas.microsoft.com/office/drawing/2014/main" id="{89A4FF6A-F574-384A-A85D-AE6B5B4F1994}"/>
              </a:ext>
            </a:extLst>
          </p:cNvPr>
          <p:cNvSpPr txBox="1">
            <a:spLocks/>
          </p:cNvSpPr>
          <p:nvPr/>
        </p:nvSpPr>
        <p:spPr>
          <a:xfrm>
            <a:off x="1295400" y="1066800"/>
            <a:ext cx="8458200" cy="5105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US" b="1" kern="0" dirty="0">
              <a:solidFill>
                <a:sysClr val="windowText" lastClr="000000"/>
              </a:solidFill>
            </a:endParaRPr>
          </a:p>
          <a:p>
            <a:r>
              <a:rPr lang="en-US" sz="30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“And if you give yourself to the hungry, and satisfy the desire of the afflicted, then your light will rise in darkness, and your gloom will become like midday. And the LORD will continually guide you, and satisfy your desire in scorched places, and give strength to your bones; and you will be like a watered garden, and like a spring of water whose waters do not fail.” </a:t>
            </a:r>
          </a:p>
          <a:p>
            <a: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					</a:t>
            </a:r>
            <a:r>
              <a:rPr lang="en-US" sz="24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Isaiah 58:10-11,NASB</a:t>
            </a:r>
            <a:b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br>
            <a:endPar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a:p>
            <a:endParaRPr lang="en-US" sz="2400" kern="0" dirty="0">
              <a:solidFill>
                <a:sysClr val="windowText" lastClr="000000"/>
              </a:solidFill>
            </a:endParaRPr>
          </a:p>
        </p:txBody>
      </p:sp>
      <p:sp>
        <p:nvSpPr>
          <p:cNvPr id="13" name="TextBox 12">
            <a:extLst>
              <a:ext uri="{FF2B5EF4-FFF2-40B4-BE49-F238E27FC236}">
                <a16:creationId xmlns:a16="http://schemas.microsoft.com/office/drawing/2014/main" id="{20724A38-D7A8-9042-BE75-8E37A874DAD1}"/>
              </a:ext>
            </a:extLst>
          </p:cNvPr>
          <p:cNvSpPr txBox="1"/>
          <p:nvPr/>
        </p:nvSpPr>
        <p:spPr>
          <a:xfrm>
            <a:off x="3505200" y="230066"/>
            <a:ext cx="3810000" cy="707886"/>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PROMISES</a:t>
            </a:r>
          </a:p>
        </p:txBody>
      </p:sp>
    </p:spTree>
    <p:extLst>
      <p:ext uri="{BB962C8B-B14F-4D97-AF65-F5344CB8AC3E}">
        <p14:creationId xmlns:p14="http://schemas.microsoft.com/office/powerpoint/2010/main" val="9518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2" name="Content Placeholder 3">
            <a:extLst>
              <a:ext uri="{FF2B5EF4-FFF2-40B4-BE49-F238E27FC236}">
                <a16:creationId xmlns:a16="http://schemas.microsoft.com/office/drawing/2014/main" id="{89A4FF6A-F574-384A-A85D-AE6B5B4F1994}"/>
              </a:ext>
            </a:extLst>
          </p:cNvPr>
          <p:cNvSpPr txBox="1">
            <a:spLocks/>
          </p:cNvSpPr>
          <p:nvPr/>
        </p:nvSpPr>
        <p:spPr>
          <a:xfrm>
            <a:off x="1295400" y="961563"/>
            <a:ext cx="8458200" cy="5105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US" b="1" kern="0" dirty="0">
              <a:solidFill>
                <a:sysClr val="windowText" lastClr="000000"/>
              </a:solidFill>
            </a:endParaRPr>
          </a:p>
          <a:p>
            <a:r>
              <a:rPr lang="en-US" sz="30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“Then the King will say to those on His right, ‘Come, you who are blessed of My Father, inherit the kingdom prepared for you from the foundation of the world. For I was hungry, and you gave Me something to eat; I was thirsty, and you gave Me something to drink; I was a stranger, and you invited Me in; naked, and you clothed Me; I was sick, and you visited Me; I was in prison, and you came to Me.’”</a:t>
            </a:r>
          </a:p>
          <a:p>
            <a: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					</a:t>
            </a:r>
            <a:r>
              <a:rPr lang="en-US" sz="24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Matthew 25:34-36,NASB</a:t>
            </a:r>
            <a:b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br>
            <a:endPar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a:p>
            <a:endParaRPr lang="en-US" sz="2400" kern="0" dirty="0">
              <a:solidFill>
                <a:sysClr val="windowText" lastClr="000000"/>
              </a:solidFill>
            </a:endParaRPr>
          </a:p>
        </p:txBody>
      </p:sp>
      <p:sp>
        <p:nvSpPr>
          <p:cNvPr id="13" name="TextBox 12">
            <a:extLst>
              <a:ext uri="{FF2B5EF4-FFF2-40B4-BE49-F238E27FC236}">
                <a16:creationId xmlns:a16="http://schemas.microsoft.com/office/drawing/2014/main" id="{20724A38-D7A8-9042-BE75-8E37A874DAD1}"/>
              </a:ext>
            </a:extLst>
          </p:cNvPr>
          <p:cNvSpPr txBox="1"/>
          <p:nvPr/>
        </p:nvSpPr>
        <p:spPr>
          <a:xfrm>
            <a:off x="1143000" y="230066"/>
            <a:ext cx="8314286" cy="707886"/>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GOD’S CALL: THE LEAST OF THESE</a:t>
            </a:r>
          </a:p>
        </p:txBody>
      </p:sp>
    </p:spTree>
    <p:extLst>
      <p:ext uri="{BB962C8B-B14F-4D97-AF65-F5344CB8AC3E}">
        <p14:creationId xmlns:p14="http://schemas.microsoft.com/office/powerpoint/2010/main" val="322049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9BD487-7D66-234D-ADDC-6B3B224F0F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165447" cy="6858000"/>
          </a:xfrm>
          <a:prstGeom prst="rect">
            <a:avLst/>
          </a:prstGeom>
        </p:spPr>
      </p:pic>
      <p:sp>
        <p:nvSpPr>
          <p:cNvPr id="4" name="object 4"/>
          <p:cNvSpPr txBox="1"/>
          <p:nvPr/>
        </p:nvSpPr>
        <p:spPr>
          <a:xfrm>
            <a:off x="4515294" y="1828800"/>
            <a:ext cx="5754405" cy="3506088"/>
          </a:xfrm>
          <a:prstGeom prst="rect">
            <a:avLst/>
          </a:prstGeom>
        </p:spPr>
        <p:txBody>
          <a:bodyPr vert="horz" wrap="square" lIns="0" tIns="180340" rIns="0" bIns="0" rtlCol="0">
            <a:spAutoFit/>
          </a:bodyPr>
          <a:lstStyle/>
          <a:p>
            <a:pPr marL="12700">
              <a:lnSpc>
                <a:spcPct val="100000"/>
              </a:lnSpc>
              <a:spcBef>
                <a:spcPts val="1420"/>
              </a:spcBef>
              <a:tabLst>
                <a:tab pos="241300" algn="l"/>
              </a:tabLst>
            </a:pPr>
            <a:r>
              <a:rPr lang="en-US" sz="2400" dirty="0">
                <a:solidFill>
                  <a:srgbClr val="003D69"/>
                </a:solidFill>
                <a:latin typeface="Noto Sans"/>
                <a:cs typeface="Noto Sans"/>
              </a:rPr>
              <a:t>“Thus Christ…pictured to His disciples the scene of the great judgment day. And He represented its decision as turning upon one point…there will be but two classes, and their eternal destiny will be determined by what they have done or have neglected to do for Him in the person of the poor and the suffering.”</a:t>
            </a:r>
          </a:p>
        </p:txBody>
      </p:sp>
      <p:sp>
        <p:nvSpPr>
          <p:cNvPr id="10" name="object 3">
            <a:extLst>
              <a:ext uri="{FF2B5EF4-FFF2-40B4-BE49-F238E27FC236}">
                <a16:creationId xmlns:a16="http://schemas.microsoft.com/office/drawing/2014/main" id="{E8CE796B-4B50-3F4F-8B81-D85A5A0D1FE0}"/>
              </a:ext>
            </a:extLst>
          </p:cNvPr>
          <p:cNvSpPr/>
          <p:nvPr/>
        </p:nvSpPr>
        <p:spPr>
          <a:xfrm>
            <a:off x="10572750" y="0"/>
            <a:ext cx="1616202"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D7AA90D1-04EE-524A-801E-3FEDB6BBF886}"/>
              </a:ext>
            </a:extLst>
          </p:cNvPr>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12" name="TextBox 11">
            <a:extLst>
              <a:ext uri="{FF2B5EF4-FFF2-40B4-BE49-F238E27FC236}">
                <a16:creationId xmlns:a16="http://schemas.microsoft.com/office/drawing/2014/main" id="{5683DEDE-A93D-344D-8026-1C35DDF33C3F}"/>
              </a:ext>
            </a:extLst>
          </p:cNvPr>
          <p:cNvSpPr txBox="1"/>
          <p:nvPr/>
        </p:nvSpPr>
        <p:spPr>
          <a:xfrm>
            <a:off x="4494902" y="300459"/>
            <a:ext cx="6040155" cy="1323439"/>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OUR ETERNAL DESTINY HINGES ON…</a:t>
            </a:r>
          </a:p>
        </p:txBody>
      </p:sp>
      <p:sp>
        <p:nvSpPr>
          <p:cNvPr id="2" name="TextBox 1">
            <a:extLst>
              <a:ext uri="{FF2B5EF4-FFF2-40B4-BE49-F238E27FC236}">
                <a16:creationId xmlns:a16="http://schemas.microsoft.com/office/drawing/2014/main" id="{49177CA2-130F-1340-8CB4-C9B0B0B34F7C}"/>
              </a:ext>
            </a:extLst>
          </p:cNvPr>
          <p:cNvSpPr txBox="1"/>
          <p:nvPr/>
        </p:nvSpPr>
        <p:spPr>
          <a:xfrm>
            <a:off x="5791200" y="6188209"/>
            <a:ext cx="4478499" cy="369332"/>
          </a:xfrm>
          <a:prstGeom prst="rect">
            <a:avLst/>
          </a:prstGeom>
          <a:noFill/>
        </p:spPr>
        <p:txBody>
          <a:bodyPr wrap="square" rtlCol="0">
            <a:spAutoFit/>
          </a:bodyPr>
          <a:lstStyle/>
          <a:p>
            <a:pPr algn="r"/>
            <a:r>
              <a:rPr lang="en-US" dirty="0">
                <a:solidFill>
                  <a:srgbClr val="003D69"/>
                </a:solidFill>
                <a:latin typeface="Noto Sans"/>
                <a:cs typeface="Noto Sans"/>
              </a:rPr>
              <a:t>Desire of Ages, 637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E81583-E5F5-0141-91D0-7CD506AB6F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0580616" cy="6858000"/>
          </a:xfrm>
          <a:prstGeom prst="rect">
            <a:avLst/>
          </a:prstGeom>
        </p:spPr>
      </p:pic>
      <p:sp>
        <p:nvSpPr>
          <p:cNvPr id="3" name="object 3"/>
          <p:cNvSpPr txBox="1">
            <a:spLocks noGrp="1"/>
          </p:cNvSpPr>
          <p:nvPr>
            <p:ph type="title"/>
          </p:nvPr>
        </p:nvSpPr>
        <p:spPr>
          <a:xfrm>
            <a:off x="3886200" y="1066800"/>
            <a:ext cx="5638800" cy="628377"/>
          </a:xfrm>
          <a:prstGeom prst="rect">
            <a:avLst/>
          </a:prstGeom>
        </p:spPr>
        <p:txBody>
          <a:bodyPr vert="horz" wrap="square" lIns="0" tIns="12700" rIns="0" bIns="0" rtlCol="0">
            <a:spAutoFit/>
          </a:bodyPr>
          <a:lstStyle/>
          <a:p>
            <a:pPr marL="523875">
              <a:lnSpc>
                <a:spcPct val="100000"/>
              </a:lnSpc>
              <a:spcBef>
                <a:spcPts val="100"/>
              </a:spcBef>
              <a:tabLst>
                <a:tab pos="1589405" algn="l"/>
                <a:tab pos="2699385" algn="l"/>
              </a:tabLst>
            </a:pPr>
            <a:r>
              <a:rPr lang="en-US" sz="4000" spc="130" dirty="0">
                <a:solidFill>
                  <a:srgbClr val="003D69"/>
                </a:solidFill>
                <a:latin typeface="Noto Sans" panose="020B0502040504020204" pitchFamily="34" charset="0"/>
                <a:ea typeface="Noto Sans" panose="020B0502040504020204" pitchFamily="34" charset="0"/>
                <a:cs typeface="Noto Sans" panose="020B0502040504020204" pitchFamily="34" charset="0"/>
              </a:rPr>
              <a:t>WHAT CAN WE DO?</a:t>
            </a:r>
            <a:endParaRPr sz="4000" spc="235"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object 3">
            <a:extLst>
              <a:ext uri="{FF2B5EF4-FFF2-40B4-BE49-F238E27FC236}">
                <a16:creationId xmlns:a16="http://schemas.microsoft.com/office/drawing/2014/main" id="{331D0248-2E02-A14B-BBA2-A1CC1479EFE2}"/>
              </a:ext>
            </a:extLst>
          </p:cNvPr>
          <p:cNvSpPr/>
          <p:nvPr/>
        </p:nvSpPr>
        <p:spPr>
          <a:xfrm>
            <a:off x="10572750" y="0"/>
            <a:ext cx="1616202"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1791A17A-6090-C34B-AA77-81CE1702E0EA}"/>
              </a:ext>
            </a:extLst>
          </p:cNvPr>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07006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48A551-01F3-A64B-A2C6-AABCF467B8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0580616" cy="6858000"/>
          </a:xfrm>
          <a:prstGeom prst="rect">
            <a:avLst/>
          </a:prstGeom>
        </p:spPr>
      </p:pic>
      <p:sp>
        <p:nvSpPr>
          <p:cNvPr id="3" name="object 3"/>
          <p:cNvSpPr txBox="1">
            <a:spLocks noGrp="1"/>
          </p:cNvSpPr>
          <p:nvPr>
            <p:ph type="title"/>
          </p:nvPr>
        </p:nvSpPr>
        <p:spPr>
          <a:xfrm>
            <a:off x="3886200" y="1066800"/>
            <a:ext cx="5638800" cy="628377"/>
          </a:xfrm>
          <a:prstGeom prst="rect">
            <a:avLst/>
          </a:prstGeom>
        </p:spPr>
        <p:txBody>
          <a:bodyPr vert="horz" wrap="square" lIns="0" tIns="12700" rIns="0" bIns="0" rtlCol="0">
            <a:spAutoFit/>
          </a:bodyPr>
          <a:lstStyle/>
          <a:p>
            <a:pPr marL="523875">
              <a:lnSpc>
                <a:spcPct val="100000"/>
              </a:lnSpc>
              <a:spcBef>
                <a:spcPts val="100"/>
              </a:spcBef>
              <a:tabLst>
                <a:tab pos="1589405" algn="l"/>
                <a:tab pos="2699385" algn="l"/>
              </a:tabLst>
            </a:pPr>
            <a:r>
              <a:rPr lang="en-US" sz="4000" spc="130">
                <a:solidFill>
                  <a:srgbClr val="003D69"/>
                </a:solidFill>
                <a:latin typeface="Noto Sans" panose="020B0502040504020204" pitchFamily="34" charset="0"/>
                <a:ea typeface="Noto Sans" panose="020B0502040504020204" pitchFamily="34" charset="0"/>
                <a:cs typeface="Noto Sans" panose="020B0502040504020204" pitchFamily="34" charset="0"/>
              </a:rPr>
              <a:t>WHAT CAN WE DO?</a:t>
            </a:r>
            <a:endParaRPr lang="en-US" sz="4000" spc="235"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object 3">
            <a:extLst>
              <a:ext uri="{FF2B5EF4-FFF2-40B4-BE49-F238E27FC236}">
                <a16:creationId xmlns:a16="http://schemas.microsoft.com/office/drawing/2014/main" id="{FA7FD26C-1C62-BE42-9917-4EE66E2B6E0E}"/>
              </a:ext>
            </a:extLst>
          </p:cNvPr>
          <p:cNvSpPr txBox="1">
            <a:spLocks/>
          </p:cNvSpPr>
          <p:nvPr/>
        </p:nvSpPr>
        <p:spPr>
          <a:xfrm>
            <a:off x="4343400" y="2312669"/>
            <a:ext cx="5739724" cy="2232662"/>
          </a:xfrm>
          <a:prstGeom prst="rect">
            <a:avLst/>
          </a:prstGeom>
        </p:spPr>
        <p:txBody>
          <a:bodyPr vert="horz" wrap="square" lIns="0" tIns="16510" rIns="0" bIns="0" rtlCol="0">
            <a:spAutoFit/>
          </a:bodyPr>
          <a:lstStyle>
            <a:lvl1pPr eaLnBrk="1" hangingPunct="1">
              <a:defRPr sz="3000" b="1" i="0">
                <a:solidFill>
                  <a:srgbClr val="003E6A"/>
                </a:solidFill>
                <a:latin typeface="Noto Sans"/>
                <a:ea typeface="+mj-ea"/>
                <a:cs typeface="Noto Sans"/>
              </a:defRPr>
            </a:lvl1pPr>
          </a:lstStyle>
          <a:p>
            <a:pPr marL="12700">
              <a:spcBef>
                <a:spcPts val="130"/>
              </a:spcBef>
              <a:tabLst>
                <a:tab pos="1645285" algn="l"/>
              </a:tabLst>
            </a:pPr>
            <a:r>
              <a:rPr lang="en-US" sz="3600" b="0" kern="0" spc="355" dirty="0">
                <a:solidFill>
                  <a:srgbClr val="003D69"/>
                </a:solidFill>
              </a:rPr>
              <a:t>What would a comprehensive health ministry really look like?</a:t>
            </a:r>
            <a:endParaRPr lang="en-US" sz="3600" kern="0" dirty="0">
              <a:solidFill>
                <a:srgbClr val="003D69"/>
              </a:solidFill>
            </a:endParaRPr>
          </a:p>
        </p:txBody>
      </p:sp>
      <p:sp>
        <p:nvSpPr>
          <p:cNvPr id="5" name="object 3">
            <a:extLst>
              <a:ext uri="{FF2B5EF4-FFF2-40B4-BE49-F238E27FC236}">
                <a16:creationId xmlns:a16="http://schemas.microsoft.com/office/drawing/2014/main" id="{331D0248-2E02-A14B-BBA2-A1CC1479EFE2}"/>
              </a:ext>
            </a:extLst>
          </p:cNvPr>
          <p:cNvSpPr/>
          <p:nvPr/>
        </p:nvSpPr>
        <p:spPr>
          <a:xfrm>
            <a:off x="10572750" y="0"/>
            <a:ext cx="1616202"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1791A17A-6090-C34B-AA77-81CE1702E0EA}"/>
              </a:ext>
            </a:extLst>
          </p:cNvPr>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56233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597542" y="351669"/>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CHICAGO MISSION:</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402216" y="1524000"/>
            <a:ext cx="6138337" cy="556260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60020" indent="-160020">
              <a:lnSpc>
                <a:spcPct val="90000"/>
              </a:lnSpc>
            </a:pPr>
            <a:r>
              <a:rPr lang="en-US" sz="3600" kern="0" dirty="0">
                <a:solidFill>
                  <a:srgbClr val="003D69"/>
                </a:solidFill>
              </a:rPr>
              <a:t>  In 1893, the General Conference set up a Seventh-day Adventists’ Medical Missionary and Benevolent Association to operate a special outreach in Chicago. Dr. John Harvey Kellogg was made the president of this association.</a:t>
            </a:r>
          </a:p>
          <a:p>
            <a:pPr marL="274320" indent="-274320">
              <a:spcAft>
                <a:spcPts val="600"/>
              </a:spcAft>
            </a:pPr>
            <a:endParaRPr lang="en-US" sz="2800" kern="0" dirty="0">
              <a:solidFill>
                <a:srgbClr val="003D69"/>
              </a:solidFill>
            </a:endParaRPr>
          </a:p>
          <a:p>
            <a:pPr>
              <a:lnSpc>
                <a:spcPct val="90000"/>
              </a:lnSpc>
            </a:pPr>
            <a:endParaRPr lang="en-US" sz="2400" kern="0" dirty="0">
              <a:solidFill>
                <a:sysClr val="windowText" lastClr="000000"/>
              </a:solidFill>
            </a:endParaRPr>
          </a:p>
        </p:txBody>
      </p:sp>
      <p:pic>
        <p:nvPicPr>
          <p:cNvPr id="9" name="Picture 8">
            <a:extLst>
              <a:ext uri="{FF2B5EF4-FFF2-40B4-BE49-F238E27FC236}">
                <a16:creationId xmlns:a16="http://schemas.microsoft.com/office/drawing/2014/main" id="{E3A0A680-2851-EB4D-8804-836EE4C018C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3967589" cy="6858000"/>
          </a:xfrm>
          <a:prstGeom prst="rect">
            <a:avLst/>
          </a:prstGeom>
          <a:effectLst>
            <a:softEdge rad="0"/>
          </a:effectLst>
        </p:spPr>
      </p:pic>
    </p:spTree>
    <p:extLst>
      <p:ext uri="{BB962C8B-B14F-4D97-AF65-F5344CB8AC3E}">
        <p14:creationId xmlns:p14="http://schemas.microsoft.com/office/powerpoint/2010/main" val="363247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597542" y="351669"/>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CHICAGO MISSION:</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392715" y="1964523"/>
            <a:ext cx="6138337" cy="556260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571500" indent="-571500">
              <a:lnSpc>
                <a:spcPct val="90000"/>
              </a:lnSpc>
              <a:buFont typeface="Arial" panose="020B0604020202020204" pitchFamily="34" charset="0"/>
              <a:buChar char="•"/>
            </a:pPr>
            <a:r>
              <a:rPr lang="en-US" sz="3400" kern="0" dirty="0">
                <a:solidFill>
                  <a:srgbClr val="003D69"/>
                </a:solidFill>
              </a:rPr>
              <a:t>Free medical dispensary</a:t>
            </a:r>
          </a:p>
          <a:p>
            <a:pPr marL="571500" indent="-571500">
              <a:lnSpc>
                <a:spcPct val="90000"/>
              </a:lnSpc>
              <a:buFont typeface="Arial" panose="020B0604020202020204" pitchFamily="34" charset="0"/>
              <a:buChar char="•"/>
            </a:pPr>
            <a:r>
              <a:rPr lang="en-US" sz="3400" kern="0" dirty="0">
                <a:solidFill>
                  <a:srgbClr val="003D69"/>
                </a:solidFill>
              </a:rPr>
              <a:t>Clothing distribution program</a:t>
            </a:r>
          </a:p>
          <a:p>
            <a:pPr marL="571500" indent="-571500">
              <a:lnSpc>
                <a:spcPct val="90000"/>
              </a:lnSpc>
              <a:buFont typeface="Arial" panose="020B0604020202020204" pitchFamily="34" charset="0"/>
              <a:buChar char="•"/>
            </a:pPr>
            <a:r>
              <a:rPr lang="en-US" sz="3400" kern="0" dirty="0">
                <a:solidFill>
                  <a:srgbClr val="003D69"/>
                </a:solidFill>
              </a:rPr>
              <a:t>Homeless shelter (400/night)</a:t>
            </a:r>
          </a:p>
          <a:p>
            <a:pPr marL="571500" indent="-571500">
              <a:lnSpc>
                <a:spcPct val="90000"/>
              </a:lnSpc>
              <a:buFont typeface="Arial" panose="020B0604020202020204" pitchFamily="34" charset="0"/>
              <a:buChar char="•"/>
            </a:pPr>
            <a:r>
              <a:rPr lang="en-US" sz="3400" kern="0" dirty="0">
                <a:solidFill>
                  <a:srgbClr val="003D69"/>
                </a:solidFill>
              </a:rPr>
              <a:t>Soup kitchen (500-1,500 daily)</a:t>
            </a:r>
          </a:p>
          <a:p>
            <a:pPr marL="571500" indent="-571500">
              <a:lnSpc>
                <a:spcPct val="90000"/>
              </a:lnSpc>
              <a:buFont typeface="Arial" panose="020B0604020202020204" pitchFamily="34" charset="0"/>
              <a:buChar char="•"/>
            </a:pPr>
            <a:r>
              <a:rPr lang="en-US" sz="3400" kern="0" dirty="0">
                <a:solidFill>
                  <a:srgbClr val="003D69"/>
                </a:solidFill>
              </a:rPr>
              <a:t>Work at shelter: rug, carpet weaving, or broom making</a:t>
            </a:r>
          </a:p>
          <a:p>
            <a:pPr marL="571500" indent="-571500">
              <a:lnSpc>
                <a:spcPct val="90000"/>
              </a:lnSpc>
              <a:buFont typeface="Arial" panose="020B0604020202020204" pitchFamily="34" charset="0"/>
              <a:buChar char="•"/>
            </a:pPr>
            <a:endParaRPr lang="en-US" sz="3600" kern="0" dirty="0">
              <a:solidFill>
                <a:srgbClr val="003D69"/>
              </a:solidFill>
            </a:endParaRPr>
          </a:p>
          <a:p>
            <a:pPr marL="274320" indent="-274320">
              <a:spcAft>
                <a:spcPts val="600"/>
              </a:spcAft>
            </a:pPr>
            <a:endParaRPr lang="en-US" sz="2800" kern="0" dirty="0">
              <a:solidFill>
                <a:srgbClr val="003D69"/>
              </a:solidFill>
            </a:endParaRPr>
          </a:p>
          <a:p>
            <a:pPr>
              <a:lnSpc>
                <a:spcPct val="90000"/>
              </a:lnSpc>
            </a:pPr>
            <a:endParaRPr lang="en-US" sz="2400" kern="0" dirty="0">
              <a:solidFill>
                <a:sysClr val="windowText" lastClr="000000"/>
              </a:solidFill>
            </a:endParaRPr>
          </a:p>
        </p:txBody>
      </p:sp>
      <p:pic>
        <p:nvPicPr>
          <p:cNvPr id="9" name="Picture 8">
            <a:extLst>
              <a:ext uri="{FF2B5EF4-FFF2-40B4-BE49-F238E27FC236}">
                <a16:creationId xmlns:a16="http://schemas.microsoft.com/office/drawing/2014/main" id="{E3A0A680-2851-EB4D-8804-836EE4C018C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3967589" cy="6858000"/>
          </a:xfrm>
          <a:prstGeom prst="rect">
            <a:avLst/>
          </a:prstGeom>
          <a:effectLst>
            <a:softEdge rad="0"/>
          </a:effectLst>
        </p:spPr>
      </p:pic>
      <p:sp>
        <p:nvSpPr>
          <p:cNvPr id="2" name="Rectangle 1">
            <a:extLst>
              <a:ext uri="{FF2B5EF4-FFF2-40B4-BE49-F238E27FC236}">
                <a16:creationId xmlns:a16="http://schemas.microsoft.com/office/drawing/2014/main" id="{CA637433-FC2B-4644-861A-554CA78CBDBF}"/>
              </a:ext>
            </a:extLst>
          </p:cNvPr>
          <p:cNvSpPr/>
          <p:nvPr/>
        </p:nvSpPr>
        <p:spPr>
          <a:xfrm>
            <a:off x="4392715" y="1278723"/>
            <a:ext cx="2650084" cy="584775"/>
          </a:xfrm>
          <a:prstGeom prst="rect">
            <a:avLst/>
          </a:prstGeom>
        </p:spPr>
        <p:txBody>
          <a:bodyPr wrap="none">
            <a:spAutoFit/>
          </a:bodyPr>
          <a:lstStyle/>
          <a:p>
            <a:r>
              <a:rPr lang="en-US" sz="3200" dirty="0">
                <a:solidFill>
                  <a:srgbClr val="003D69"/>
                </a:solidFill>
                <a:latin typeface="Noto Sans" panose="020B0502040504020204" pitchFamily="34" charset="0"/>
                <a:ea typeface="Noto Sans" panose="020B0502040504020204" pitchFamily="34" charset="0"/>
                <a:cs typeface="Noto Sans" panose="020B0502040504020204" pitchFamily="34" charset="0"/>
              </a:rPr>
              <a:t>PROGRAMS: </a:t>
            </a:r>
            <a:endParaRPr lang="en-US" sz="3200" dirty="0"/>
          </a:p>
        </p:txBody>
      </p:sp>
    </p:spTree>
    <p:extLst>
      <p:ext uri="{BB962C8B-B14F-4D97-AF65-F5344CB8AC3E}">
        <p14:creationId xmlns:p14="http://schemas.microsoft.com/office/powerpoint/2010/main" val="100751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465564" y="590212"/>
            <a:ext cx="5029200"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MAKING LOVE REAL	</a:t>
            </a:r>
          </a:p>
        </p:txBody>
      </p:sp>
      <p:sp>
        <p:nvSpPr>
          <p:cNvPr id="12" name="Rectangle 3">
            <a:extLst>
              <a:ext uri="{FF2B5EF4-FFF2-40B4-BE49-F238E27FC236}">
                <a16:creationId xmlns:a16="http://schemas.microsoft.com/office/drawing/2014/main" id="{7C0FE86E-DA70-314A-B919-B5F458F20A4D}"/>
              </a:ext>
            </a:extLst>
          </p:cNvPr>
          <p:cNvSpPr txBox="1">
            <a:spLocks noChangeArrowheads="1"/>
          </p:cNvSpPr>
          <p:nvPr/>
        </p:nvSpPr>
        <p:spPr>
          <a:xfrm>
            <a:off x="4355277" y="1828800"/>
            <a:ext cx="5787575" cy="3581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36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“Words of kindness, looks of sympathy, expressions of appreciation, would to many a struggling, lonely one be as a cup of cold water to a thirsty soul.”  </a:t>
            </a:r>
            <a:endParaRPr lang="en-US" sz="2800" kern="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6" name="Picture 15" descr="A vintage photo of a person&#10;&#10;Description automatically generated">
            <a:extLst>
              <a:ext uri="{FF2B5EF4-FFF2-40B4-BE49-F238E27FC236}">
                <a16:creationId xmlns:a16="http://schemas.microsoft.com/office/drawing/2014/main" id="{216A1A11-B355-4C43-8324-CAED98B777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810540" cy="6858000"/>
          </a:xfrm>
          <a:prstGeom prst="rect">
            <a:avLst/>
          </a:prstGeom>
          <a:effectLst>
            <a:softEdge rad="0"/>
          </a:effectLst>
        </p:spPr>
      </p:pic>
      <p:sp>
        <p:nvSpPr>
          <p:cNvPr id="17" name="TextBox 16">
            <a:extLst>
              <a:ext uri="{FF2B5EF4-FFF2-40B4-BE49-F238E27FC236}">
                <a16:creationId xmlns:a16="http://schemas.microsoft.com/office/drawing/2014/main" id="{173DF69A-5C27-804A-BB40-1BE5AFF5A2E5}"/>
              </a:ext>
            </a:extLst>
          </p:cNvPr>
          <p:cNvSpPr txBox="1"/>
          <p:nvPr/>
        </p:nvSpPr>
        <p:spPr>
          <a:xfrm>
            <a:off x="567263" y="6477000"/>
            <a:ext cx="2743200" cy="261610"/>
          </a:xfrm>
          <a:prstGeom prst="rect">
            <a:avLst/>
          </a:prstGeom>
          <a:noFill/>
        </p:spPr>
        <p:txBody>
          <a:bodyPr wrap="square" rtlCol="0">
            <a:spAutoFit/>
          </a:bodyPr>
          <a:lstStyle/>
          <a:p>
            <a:r>
              <a:rPr lang="en-US" sz="1100" dirty="0">
                <a:solidFill>
                  <a:schemeClr val="bg1"/>
                </a:solidFill>
              </a:rPr>
              <a:t>Courtesy of the Ellen G. White Estate, Inc. </a:t>
            </a:r>
          </a:p>
        </p:txBody>
      </p:sp>
      <p:sp>
        <p:nvSpPr>
          <p:cNvPr id="4" name="TextBox 3">
            <a:extLst>
              <a:ext uri="{FF2B5EF4-FFF2-40B4-BE49-F238E27FC236}">
                <a16:creationId xmlns:a16="http://schemas.microsoft.com/office/drawing/2014/main" id="{89B9AB71-CAD7-7841-B56B-E7AC572C42A5}"/>
              </a:ext>
            </a:extLst>
          </p:cNvPr>
          <p:cNvSpPr txBox="1"/>
          <p:nvPr/>
        </p:nvSpPr>
        <p:spPr>
          <a:xfrm>
            <a:off x="6166801" y="6307723"/>
            <a:ext cx="4191000" cy="338554"/>
          </a:xfrm>
          <a:prstGeom prst="rect">
            <a:avLst/>
          </a:prstGeom>
          <a:noFill/>
        </p:spPr>
        <p:txBody>
          <a:bodyPr wrap="square" rtlCol="0">
            <a:spAutoFit/>
          </a:bodyPr>
          <a:lstStyle/>
          <a:p>
            <a:pPr algn="r"/>
            <a:r>
              <a:rPr lang="en-US" sz="16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Testimonies to the Church, vol 7, 50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597542" y="351669"/>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CHICAGO MISSION:</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392715" y="1971238"/>
            <a:ext cx="6138337" cy="556260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571500" indent="-571500">
              <a:lnSpc>
                <a:spcPct val="90000"/>
              </a:lnSpc>
              <a:buFont typeface="Arial" panose="020B0604020202020204" pitchFamily="34" charset="0"/>
              <a:buChar char="•"/>
            </a:pPr>
            <a:r>
              <a:rPr lang="en-US" sz="3400" kern="0" dirty="0">
                <a:solidFill>
                  <a:srgbClr val="003D69"/>
                </a:solidFill>
              </a:rPr>
              <a:t>Lifeboat rescue home (halfway house for prostitutes)</a:t>
            </a:r>
          </a:p>
          <a:p>
            <a:pPr marL="571500" indent="-571500">
              <a:lnSpc>
                <a:spcPct val="90000"/>
              </a:lnSpc>
              <a:buFont typeface="Arial" panose="020B0604020202020204" pitchFamily="34" charset="0"/>
              <a:buChar char="•"/>
            </a:pPr>
            <a:r>
              <a:rPr lang="en-US" sz="3400" kern="0" dirty="0">
                <a:solidFill>
                  <a:srgbClr val="003D69"/>
                </a:solidFill>
              </a:rPr>
              <a:t>Maternity home for unwed mothers</a:t>
            </a:r>
          </a:p>
          <a:p>
            <a:pPr marL="571500" indent="-571500">
              <a:lnSpc>
                <a:spcPct val="90000"/>
              </a:lnSpc>
              <a:buFont typeface="Arial" panose="020B0604020202020204" pitchFamily="34" charset="0"/>
              <a:buChar char="•"/>
            </a:pPr>
            <a:r>
              <a:rPr lang="en-US" sz="3400" kern="0" dirty="0">
                <a:solidFill>
                  <a:srgbClr val="003D69"/>
                </a:solidFill>
              </a:rPr>
              <a:t>Farm outside of the city for drug rehab &amp; homeless</a:t>
            </a:r>
          </a:p>
          <a:p>
            <a:pPr marL="571500" indent="-571500">
              <a:lnSpc>
                <a:spcPct val="90000"/>
              </a:lnSpc>
              <a:buFont typeface="Arial" panose="020B0604020202020204" pitchFamily="34" charset="0"/>
              <a:buChar char="•"/>
            </a:pPr>
            <a:r>
              <a:rPr lang="en-US" sz="3400" kern="0" dirty="0">
                <a:solidFill>
                  <a:srgbClr val="003D69"/>
                </a:solidFill>
              </a:rPr>
              <a:t>School for the </a:t>
            </a:r>
            <a:r>
              <a:rPr lang="en-US" sz="3400" kern="0" dirty="0" err="1">
                <a:solidFill>
                  <a:srgbClr val="003D69"/>
                </a:solidFill>
              </a:rPr>
              <a:t>chinese</a:t>
            </a:r>
            <a:endParaRPr lang="en-US" sz="3400" kern="0" dirty="0">
              <a:solidFill>
                <a:srgbClr val="003D69"/>
              </a:solidFill>
            </a:endParaRPr>
          </a:p>
          <a:p>
            <a:pPr marL="571500" indent="-571500">
              <a:lnSpc>
                <a:spcPct val="90000"/>
              </a:lnSpc>
              <a:buFont typeface="Arial" panose="020B0604020202020204" pitchFamily="34" charset="0"/>
              <a:buChar char="•"/>
            </a:pPr>
            <a:r>
              <a:rPr lang="en-US" sz="3400" kern="0" dirty="0">
                <a:solidFill>
                  <a:srgbClr val="003D69"/>
                </a:solidFill>
              </a:rPr>
              <a:t>Visiting nurse service</a:t>
            </a:r>
          </a:p>
          <a:p>
            <a:pPr marL="571500" indent="-571500">
              <a:lnSpc>
                <a:spcPct val="90000"/>
              </a:lnSpc>
              <a:buFont typeface="Arial" panose="020B0604020202020204" pitchFamily="34" charset="0"/>
              <a:buChar char="•"/>
            </a:pPr>
            <a:endParaRPr lang="en-US" sz="3600" kern="0" dirty="0">
              <a:solidFill>
                <a:srgbClr val="003D69"/>
              </a:solidFill>
            </a:endParaRPr>
          </a:p>
          <a:p>
            <a:pPr marL="274320" indent="-274320">
              <a:spcAft>
                <a:spcPts val="600"/>
              </a:spcAft>
            </a:pPr>
            <a:endParaRPr lang="en-US" sz="2800" kern="0" dirty="0">
              <a:solidFill>
                <a:srgbClr val="003D69"/>
              </a:solidFill>
            </a:endParaRPr>
          </a:p>
          <a:p>
            <a:pPr>
              <a:lnSpc>
                <a:spcPct val="90000"/>
              </a:lnSpc>
            </a:pPr>
            <a:endParaRPr lang="en-US" sz="2400" kern="0" dirty="0">
              <a:solidFill>
                <a:sysClr val="windowText" lastClr="000000"/>
              </a:solidFill>
            </a:endParaRPr>
          </a:p>
        </p:txBody>
      </p:sp>
      <p:pic>
        <p:nvPicPr>
          <p:cNvPr id="9" name="Picture 8">
            <a:extLst>
              <a:ext uri="{FF2B5EF4-FFF2-40B4-BE49-F238E27FC236}">
                <a16:creationId xmlns:a16="http://schemas.microsoft.com/office/drawing/2014/main" id="{E3A0A680-2851-EB4D-8804-836EE4C018C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3967589" cy="6858000"/>
          </a:xfrm>
          <a:prstGeom prst="rect">
            <a:avLst/>
          </a:prstGeom>
          <a:effectLst>
            <a:softEdge rad="0"/>
          </a:effectLst>
        </p:spPr>
      </p:pic>
      <p:sp>
        <p:nvSpPr>
          <p:cNvPr id="2" name="Rectangle 1">
            <a:extLst>
              <a:ext uri="{FF2B5EF4-FFF2-40B4-BE49-F238E27FC236}">
                <a16:creationId xmlns:a16="http://schemas.microsoft.com/office/drawing/2014/main" id="{CA637433-FC2B-4644-861A-554CA78CBDBF}"/>
              </a:ext>
            </a:extLst>
          </p:cNvPr>
          <p:cNvSpPr/>
          <p:nvPr/>
        </p:nvSpPr>
        <p:spPr>
          <a:xfrm>
            <a:off x="4392715" y="1285438"/>
            <a:ext cx="2650084" cy="584775"/>
          </a:xfrm>
          <a:prstGeom prst="rect">
            <a:avLst/>
          </a:prstGeom>
        </p:spPr>
        <p:txBody>
          <a:bodyPr wrap="none">
            <a:spAutoFit/>
          </a:bodyPr>
          <a:lstStyle/>
          <a:p>
            <a:r>
              <a:rPr lang="en-US" sz="3200" dirty="0">
                <a:solidFill>
                  <a:srgbClr val="003D69"/>
                </a:solidFill>
                <a:latin typeface="Noto Sans" panose="020B0502040504020204" pitchFamily="34" charset="0"/>
                <a:ea typeface="Noto Sans" panose="020B0502040504020204" pitchFamily="34" charset="0"/>
                <a:cs typeface="Noto Sans" panose="020B0502040504020204" pitchFamily="34" charset="0"/>
              </a:rPr>
              <a:t>PROGRAMS: </a:t>
            </a:r>
            <a:endParaRPr lang="en-US" sz="3200" dirty="0"/>
          </a:p>
        </p:txBody>
      </p:sp>
    </p:spTree>
    <p:extLst>
      <p:ext uri="{BB962C8B-B14F-4D97-AF65-F5344CB8AC3E}">
        <p14:creationId xmlns:p14="http://schemas.microsoft.com/office/powerpoint/2010/main" val="1603143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597542" y="351669"/>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CHICAGO MISSION:</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389495" y="2791259"/>
            <a:ext cx="6138337" cy="556260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571500" indent="-571500">
              <a:lnSpc>
                <a:spcPct val="90000"/>
              </a:lnSpc>
              <a:buFont typeface="Arial" panose="020B0604020202020204" pitchFamily="34" charset="0"/>
              <a:buChar char="•"/>
            </a:pPr>
            <a:r>
              <a:rPr lang="en-US" sz="3400" kern="0" dirty="0">
                <a:solidFill>
                  <a:srgbClr val="003D69"/>
                </a:solidFill>
              </a:rPr>
              <a:t>Dormitory for medical students</a:t>
            </a:r>
          </a:p>
          <a:p>
            <a:pPr marL="571500" indent="-571500">
              <a:lnSpc>
                <a:spcPct val="90000"/>
              </a:lnSpc>
              <a:buFont typeface="Arial" panose="020B0604020202020204" pitchFamily="34" charset="0"/>
              <a:buChar char="•"/>
            </a:pPr>
            <a:r>
              <a:rPr lang="en-US" sz="3400" kern="0" dirty="0">
                <a:solidFill>
                  <a:srgbClr val="003D69"/>
                </a:solidFill>
              </a:rPr>
              <a:t>Home base for 8 visiting nurses working in the low-income residential area</a:t>
            </a:r>
          </a:p>
          <a:p>
            <a:pPr marL="571500" indent="-571500">
              <a:lnSpc>
                <a:spcPct val="90000"/>
              </a:lnSpc>
              <a:buFont typeface="Arial" panose="020B0604020202020204" pitchFamily="34" charset="0"/>
              <a:buChar char="•"/>
            </a:pPr>
            <a:endParaRPr lang="en-US" sz="3600" kern="0" dirty="0">
              <a:solidFill>
                <a:srgbClr val="003D69"/>
              </a:solidFill>
            </a:endParaRPr>
          </a:p>
          <a:p>
            <a:pPr marL="274320" indent="-274320">
              <a:spcAft>
                <a:spcPts val="600"/>
              </a:spcAft>
            </a:pPr>
            <a:endParaRPr lang="en-US" sz="2800" kern="0" dirty="0">
              <a:solidFill>
                <a:srgbClr val="003D69"/>
              </a:solidFill>
            </a:endParaRPr>
          </a:p>
          <a:p>
            <a:pPr>
              <a:lnSpc>
                <a:spcPct val="90000"/>
              </a:lnSpc>
            </a:pPr>
            <a:endParaRPr lang="en-US" sz="2400" kern="0" dirty="0">
              <a:solidFill>
                <a:sysClr val="windowText" lastClr="000000"/>
              </a:solidFill>
            </a:endParaRPr>
          </a:p>
        </p:txBody>
      </p:sp>
      <p:pic>
        <p:nvPicPr>
          <p:cNvPr id="9" name="Picture 8">
            <a:extLst>
              <a:ext uri="{FF2B5EF4-FFF2-40B4-BE49-F238E27FC236}">
                <a16:creationId xmlns:a16="http://schemas.microsoft.com/office/drawing/2014/main" id="{E3A0A680-2851-EB4D-8804-836EE4C018C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3967589" cy="6858000"/>
          </a:xfrm>
          <a:prstGeom prst="rect">
            <a:avLst/>
          </a:prstGeom>
          <a:effectLst>
            <a:softEdge rad="0"/>
          </a:effectLst>
        </p:spPr>
      </p:pic>
      <p:sp>
        <p:nvSpPr>
          <p:cNvPr id="10" name="Rectangle 9">
            <a:extLst>
              <a:ext uri="{FF2B5EF4-FFF2-40B4-BE49-F238E27FC236}">
                <a16:creationId xmlns:a16="http://schemas.microsoft.com/office/drawing/2014/main" id="{DBF580B9-154A-EC44-9976-0E32C940AEEC}"/>
              </a:ext>
            </a:extLst>
          </p:cNvPr>
          <p:cNvSpPr/>
          <p:nvPr/>
        </p:nvSpPr>
        <p:spPr>
          <a:xfrm>
            <a:off x="4388422" y="1981200"/>
            <a:ext cx="4754828" cy="523220"/>
          </a:xfrm>
          <a:prstGeom prst="rect">
            <a:avLst/>
          </a:prstGeom>
        </p:spPr>
        <p:txBody>
          <a:bodyPr wrap="none">
            <a:spAutoFit/>
          </a:bodyPr>
          <a:lstStyle/>
          <a:p>
            <a:r>
              <a:rPr lang="en-US" sz="2800" dirty="0">
                <a:solidFill>
                  <a:srgbClr val="003D69"/>
                </a:solidFill>
                <a:latin typeface="Noto Sans" panose="020B0502040504020204" pitchFamily="34" charset="0"/>
                <a:ea typeface="Noto Sans" panose="020B0502040504020204" pitchFamily="34" charset="0"/>
                <a:cs typeface="Noto Sans" panose="020B0502040504020204" pitchFamily="34" charset="0"/>
              </a:rPr>
              <a:t>MED SCHOOL PROGRAMS: </a:t>
            </a:r>
            <a:endParaRPr lang="en-US" sz="2800" dirty="0"/>
          </a:p>
        </p:txBody>
      </p:sp>
    </p:spTree>
    <p:extLst>
      <p:ext uri="{BB962C8B-B14F-4D97-AF65-F5344CB8AC3E}">
        <p14:creationId xmlns:p14="http://schemas.microsoft.com/office/powerpoint/2010/main" val="2717750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597542" y="351669"/>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CHICAGO MISSION:</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389495" y="2791259"/>
            <a:ext cx="6138337" cy="556260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571500" indent="-571500">
              <a:lnSpc>
                <a:spcPct val="90000"/>
              </a:lnSpc>
              <a:buFont typeface="Arial" panose="020B0604020202020204" pitchFamily="34" charset="0"/>
              <a:buChar char="•"/>
            </a:pPr>
            <a:r>
              <a:rPr lang="en-US" sz="3400" kern="0" dirty="0">
                <a:solidFill>
                  <a:srgbClr val="003D69"/>
                </a:solidFill>
              </a:rPr>
              <a:t>A kindergarten</a:t>
            </a:r>
          </a:p>
          <a:p>
            <a:pPr marL="571500" indent="-571500">
              <a:lnSpc>
                <a:spcPct val="90000"/>
              </a:lnSpc>
              <a:buFont typeface="Arial" panose="020B0604020202020204" pitchFamily="34" charset="0"/>
              <a:buChar char="•"/>
            </a:pPr>
            <a:r>
              <a:rPr lang="en-US" sz="3400" kern="0" dirty="0">
                <a:solidFill>
                  <a:srgbClr val="003D69"/>
                </a:solidFill>
              </a:rPr>
              <a:t>A day nursery for working moms</a:t>
            </a:r>
          </a:p>
          <a:p>
            <a:pPr marL="571500" indent="-571500">
              <a:lnSpc>
                <a:spcPct val="90000"/>
              </a:lnSpc>
              <a:buFont typeface="Arial" panose="020B0604020202020204" pitchFamily="34" charset="0"/>
              <a:buChar char="•"/>
            </a:pPr>
            <a:r>
              <a:rPr lang="en-US" sz="3400" kern="0" dirty="0">
                <a:solidFill>
                  <a:srgbClr val="003D69"/>
                </a:solidFill>
              </a:rPr>
              <a:t>Free laundry for women</a:t>
            </a:r>
          </a:p>
          <a:p>
            <a:pPr marL="571500" indent="-571500">
              <a:lnSpc>
                <a:spcPct val="90000"/>
              </a:lnSpc>
              <a:buFont typeface="Arial" panose="020B0604020202020204" pitchFamily="34" charset="0"/>
              <a:buChar char="•"/>
            </a:pPr>
            <a:r>
              <a:rPr lang="en-US" sz="3400" kern="0" dirty="0">
                <a:solidFill>
                  <a:srgbClr val="003D69"/>
                </a:solidFill>
              </a:rPr>
              <a:t>Classes in first aid, hygiene, diet, child training, &amp; dress</a:t>
            </a:r>
          </a:p>
          <a:p>
            <a:pPr marL="571500" indent="-571500">
              <a:lnSpc>
                <a:spcPct val="90000"/>
              </a:lnSpc>
              <a:buFont typeface="Arial" panose="020B0604020202020204" pitchFamily="34" charset="0"/>
              <a:buChar char="•"/>
            </a:pPr>
            <a:r>
              <a:rPr lang="en-US" sz="3400" kern="0" dirty="0">
                <a:solidFill>
                  <a:srgbClr val="003D69"/>
                </a:solidFill>
              </a:rPr>
              <a:t>Operated a free employment agency</a:t>
            </a:r>
          </a:p>
          <a:p>
            <a:pPr marL="571500" indent="-571500">
              <a:lnSpc>
                <a:spcPct val="90000"/>
              </a:lnSpc>
              <a:buFont typeface="Arial" panose="020B0604020202020204" pitchFamily="34" charset="0"/>
              <a:buChar char="•"/>
            </a:pPr>
            <a:endParaRPr lang="en-US" sz="3600" kern="0" dirty="0">
              <a:solidFill>
                <a:srgbClr val="003D69"/>
              </a:solidFill>
            </a:endParaRPr>
          </a:p>
          <a:p>
            <a:pPr marL="274320" indent="-274320">
              <a:spcAft>
                <a:spcPts val="600"/>
              </a:spcAft>
            </a:pPr>
            <a:endParaRPr lang="en-US" sz="2800" kern="0" dirty="0">
              <a:solidFill>
                <a:srgbClr val="003D69"/>
              </a:solidFill>
            </a:endParaRPr>
          </a:p>
          <a:p>
            <a:pPr>
              <a:lnSpc>
                <a:spcPct val="90000"/>
              </a:lnSpc>
            </a:pPr>
            <a:endParaRPr lang="en-US" sz="2400" kern="0" dirty="0">
              <a:solidFill>
                <a:sysClr val="windowText" lastClr="000000"/>
              </a:solidFill>
            </a:endParaRPr>
          </a:p>
        </p:txBody>
      </p:sp>
      <p:pic>
        <p:nvPicPr>
          <p:cNvPr id="9" name="Picture 8">
            <a:extLst>
              <a:ext uri="{FF2B5EF4-FFF2-40B4-BE49-F238E27FC236}">
                <a16:creationId xmlns:a16="http://schemas.microsoft.com/office/drawing/2014/main" id="{E3A0A680-2851-EB4D-8804-836EE4C018C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3967589" cy="6858000"/>
          </a:xfrm>
          <a:prstGeom prst="rect">
            <a:avLst/>
          </a:prstGeom>
          <a:effectLst>
            <a:softEdge rad="0"/>
          </a:effectLst>
        </p:spPr>
      </p:pic>
      <p:sp>
        <p:nvSpPr>
          <p:cNvPr id="10" name="Rectangle 9">
            <a:extLst>
              <a:ext uri="{FF2B5EF4-FFF2-40B4-BE49-F238E27FC236}">
                <a16:creationId xmlns:a16="http://schemas.microsoft.com/office/drawing/2014/main" id="{DBF580B9-154A-EC44-9976-0E32C940AEEC}"/>
              </a:ext>
            </a:extLst>
          </p:cNvPr>
          <p:cNvSpPr/>
          <p:nvPr/>
        </p:nvSpPr>
        <p:spPr>
          <a:xfrm>
            <a:off x="4388422" y="1981200"/>
            <a:ext cx="4443845" cy="523220"/>
          </a:xfrm>
          <a:prstGeom prst="rect">
            <a:avLst/>
          </a:prstGeom>
        </p:spPr>
        <p:txBody>
          <a:bodyPr wrap="none">
            <a:spAutoFit/>
          </a:bodyPr>
          <a:lstStyle/>
          <a:p>
            <a:r>
              <a:rPr lang="en-US" sz="2800" dirty="0">
                <a:solidFill>
                  <a:srgbClr val="003D69"/>
                </a:solidFill>
                <a:latin typeface="Noto Sans" panose="020B0502040504020204" pitchFamily="34" charset="0"/>
                <a:ea typeface="Noto Sans" panose="020B0502040504020204" pitchFamily="34" charset="0"/>
                <a:cs typeface="Noto Sans" panose="020B0502040504020204" pitchFamily="34" charset="0"/>
              </a:rPr>
              <a:t>SPONSORED ACTIVITIES: </a:t>
            </a:r>
            <a:endParaRPr lang="en-US" sz="2800" dirty="0"/>
          </a:p>
        </p:txBody>
      </p:sp>
    </p:spTree>
    <p:extLst>
      <p:ext uri="{BB962C8B-B14F-4D97-AF65-F5344CB8AC3E}">
        <p14:creationId xmlns:p14="http://schemas.microsoft.com/office/powerpoint/2010/main" val="2672714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597542" y="351669"/>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CHICAGO MISSION:</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389495" y="2791259"/>
            <a:ext cx="6138337" cy="556260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571500" indent="-571500">
              <a:lnSpc>
                <a:spcPct val="90000"/>
              </a:lnSpc>
              <a:buFont typeface="Arial" panose="020B0604020202020204" pitchFamily="34" charset="0"/>
              <a:buChar char="•"/>
            </a:pPr>
            <a:r>
              <a:rPr lang="en-US" sz="3400" kern="0" dirty="0">
                <a:solidFill>
                  <a:srgbClr val="003D69"/>
                </a:solidFill>
              </a:rPr>
              <a:t>Provided a placement service for orphans</a:t>
            </a:r>
          </a:p>
          <a:p>
            <a:pPr marL="571500" indent="-571500">
              <a:lnSpc>
                <a:spcPct val="90000"/>
              </a:lnSpc>
              <a:buFont typeface="Arial" panose="020B0604020202020204" pitchFamily="34" charset="0"/>
              <a:buChar char="•"/>
            </a:pPr>
            <a:r>
              <a:rPr lang="en-US" sz="3400" kern="0" dirty="0">
                <a:solidFill>
                  <a:srgbClr val="003D69"/>
                </a:solidFill>
              </a:rPr>
              <a:t>Provided a placement service for men and women reclaimed from skid row</a:t>
            </a:r>
          </a:p>
          <a:p>
            <a:pPr marL="571500" indent="-571500">
              <a:lnSpc>
                <a:spcPct val="90000"/>
              </a:lnSpc>
              <a:buFont typeface="Arial" panose="020B0604020202020204" pitchFamily="34" charset="0"/>
              <a:buChar char="•"/>
            </a:pPr>
            <a:endParaRPr lang="en-US" sz="3600" kern="0" dirty="0">
              <a:solidFill>
                <a:srgbClr val="003D69"/>
              </a:solidFill>
            </a:endParaRPr>
          </a:p>
          <a:p>
            <a:pPr marL="274320" indent="-274320">
              <a:spcAft>
                <a:spcPts val="600"/>
              </a:spcAft>
            </a:pPr>
            <a:endParaRPr lang="en-US" sz="2800" kern="0" dirty="0">
              <a:solidFill>
                <a:srgbClr val="003D69"/>
              </a:solidFill>
            </a:endParaRPr>
          </a:p>
          <a:p>
            <a:pPr>
              <a:lnSpc>
                <a:spcPct val="90000"/>
              </a:lnSpc>
            </a:pPr>
            <a:endParaRPr lang="en-US" sz="2400" kern="0" dirty="0">
              <a:solidFill>
                <a:sysClr val="windowText" lastClr="000000"/>
              </a:solidFill>
            </a:endParaRPr>
          </a:p>
        </p:txBody>
      </p:sp>
      <p:pic>
        <p:nvPicPr>
          <p:cNvPr id="9" name="Picture 8">
            <a:extLst>
              <a:ext uri="{FF2B5EF4-FFF2-40B4-BE49-F238E27FC236}">
                <a16:creationId xmlns:a16="http://schemas.microsoft.com/office/drawing/2014/main" id="{E3A0A680-2851-EB4D-8804-836EE4C018C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3967589" cy="6858000"/>
          </a:xfrm>
          <a:prstGeom prst="rect">
            <a:avLst/>
          </a:prstGeom>
          <a:effectLst>
            <a:softEdge rad="0"/>
          </a:effectLst>
        </p:spPr>
      </p:pic>
      <p:sp>
        <p:nvSpPr>
          <p:cNvPr id="10" name="Rectangle 9">
            <a:extLst>
              <a:ext uri="{FF2B5EF4-FFF2-40B4-BE49-F238E27FC236}">
                <a16:creationId xmlns:a16="http://schemas.microsoft.com/office/drawing/2014/main" id="{DBF580B9-154A-EC44-9976-0E32C940AEEC}"/>
              </a:ext>
            </a:extLst>
          </p:cNvPr>
          <p:cNvSpPr/>
          <p:nvPr/>
        </p:nvSpPr>
        <p:spPr>
          <a:xfrm>
            <a:off x="4388422" y="1981200"/>
            <a:ext cx="4443845" cy="523220"/>
          </a:xfrm>
          <a:prstGeom prst="rect">
            <a:avLst/>
          </a:prstGeom>
        </p:spPr>
        <p:txBody>
          <a:bodyPr wrap="none">
            <a:spAutoFit/>
          </a:bodyPr>
          <a:lstStyle/>
          <a:p>
            <a:r>
              <a:rPr lang="en-US" sz="2800" dirty="0">
                <a:solidFill>
                  <a:srgbClr val="003D69"/>
                </a:solidFill>
                <a:latin typeface="Noto Sans" panose="020B0502040504020204" pitchFamily="34" charset="0"/>
                <a:ea typeface="Noto Sans" panose="020B0502040504020204" pitchFamily="34" charset="0"/>
                <a:cs typeface="Noto Sans" panose="020B0502040504020204" pitchFamily="34" charset="0"/>
              </a:rPr>
              <a:t>SPONSORED ACTIVITIES: </a:t>
            </a:r>
            <a:endParaRPr lang="en-US" sz="2800" dirty="0"/>
          </a:p>
        </p:txBody>
      </p:sp>
    </p:spTree>
    <p:extLst>
      <p:ext uri="{BB962C8B-B14F-4D97-AF65-F5344CB8AC3E}">
        <p14:creationId xmlns:p14="http://schemas.microsoft.com/office/powerpoint/2010/main" val="3463667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597542" y="351669"/>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CHICAGO MISSION:</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417241" y="2272980"/>
            <a:ext cx="6138337" cy="556260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571500" indent="-571500">
              <a:lnSpc>
                <a:spcPct val="90000"/>
              </a:lnSpc>
              <a:buFont typeface="Arial" panose="020B0604020202020204" pitchFamily="34" charset="0"/>
              <a:buChar char="•"/>
            </a:pPr>
            <a:r>
              <a:rPr lang="en-US" sz="3400" kern="0" dirty="0">
                <a:solidFill>
                  <a:srgbClr val="003D69"/>
                </a:solidFill>
              </a:rPr>
              <a:t>Working in a Dispensary</a:t>
            </a:r>
          </a:p>
          <a:p>
            <a:pPr marL="571500" indent="-571500">
              <a:lnSpc>
                <a:spcPct val="90000"/>
              </a:lnSpc>
              <a:buFont typeface="Arial" panose="020B0604020202020204" pitchFamily="34" charset="0"/>
              <a:buChar char="•"/>
            </a:pPr>
            <a:r>
              <a:rPr lang="en-US" sz="3400" kern="0" dirty="0">
                <a:solidFill>
                  <a:srgbClr val="003D69"/>
                </a:solidFill>
              </a:rPr>
              <a:t>Organizing Over 70 Clubs Among Newsboys, Bootblacks, and Street Kids</a:t>
            </a:r>
          </a:p>
          <a:p>
            <a:pPr marL="571500" indent="-571500">
              <a:lnSpc>
                <a:spcPct val="90000"/>
              </a:lnSpc>
              <a:buFont typeface="Arial" panose="020B0604020202020204" pitchFamily="34" charset="0"/>
              <a:buChar char="•"/>
            </a:pPr>
            <a:r>
              <a:rPr lang="en-US" sz="3400" kern="0" dirty="0">
                <a:solidFill>
                  <a:srgbClr val="003D69"/>
                </a:solidFill>
              </a:rPr>
              <a:t>A Visitation Program to the City’s Jails that Included Classes in Gymnastics and Moral Instruction</a:t>
            </a:r>
          </a:p>
          <a:p>
            <a:pPr marL="571500" indent="-571500">
              <a:lnSpc>
                <a:spcPct val="90000"/>
              </a:lnSpc>
              <a:buFont typeface="Arial" panose="020B0604020202020204" pitchFamily="34" charset="0"/>
              <a:buChar char="•"/>
            </a:pPr>
            <a:endParaRPr lang="en-US" sz="3600" kern="0" dirty="0">
              <a:solidFill>
                <a:srgbClr val="003D69"/>
              </a:solidFill>
            </a:endParaRPr>
          </a:p>
          <a:p>
            <a:pPr marL="274320" indent="-274320">
              <a:spcAft>
                <a:spcPts val="600"/>
              </a:spcAft>
            </a:pPr>
            <a:endParaRPr lang="en-US" sz="2800" kern="0" dirty="0">
              <a:solidFill>
                <a:srgbClr val="003D69"/>
              </a:solidFill>
            </a:endParaRPr>
          </a:p>
          <a:p>
            <a:pPr>
              <a:lnSpc>
                <a:spcPct val="90000"/>
              </a:lnSpc>
            </a:pPr>
            <a:endParaRPr lang="en-US" sz="2400" kern="0" dirty="0">
              <a:solidFill>
                <a:sysClr val="windowText" lastClr="000000"/>
              </a:solidFill>
            </a:endParaRPr>
          </a:p>
        </p:txBody>
      </p:sp>
      <p:pic>
        <p:nvPicPr>
          <p:cNvPr id="9" name="Picture 8">
            <a:extLst>
              <a:ext uri="{FF2B5EF4-FFF2-40B4-BE49-F238E27FC236}">
                <a16:creationId xmlns:a16="http://schemas.microsoft.com/office/drawing/2014/main" id="{E3A0A680-2851-EB4D-8804-836EE4C018C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3967589" cy="6858000"/>
          </a:xfrm>
          <a:prstGeom prst="rect">
            <a:avLst/>
          </a:prstGeom>
          <a:effectLst>
            <a:softEdge rad="0"/>
          </a:effectLst>
        </p:spPr>
      </p:pic>
      <p:sp>
        <p:nvSpPr>
          <p:cNvPr id="10" name="Rectangle 9">
            <a:extLst>
              <a:ext uri="{FF2B5EF4-FFF2-40B4-BE49-F238E27FC236}">
                <a16:creationId xmlns:a16="http://schemas.microsoft.com/office/drawing/2014/main" id="{DBF580B9-154A-EC44-9976-0E32C940AEEC}"/>
              </a:ext>
            </a:extLst>
          </p:cNvPr>
          <p:cNvSpPr/>
          <p:nvPr/>
        </p:nvSpPr>
        <p:spPr>
          <a:xfrm>
            <a:off x="4478894" y="1373880"/>
            <a:ext cx="3826689" cy="523220"/>
          </a:xfrm>
          <a:prstGeom prst="rect">
            <a:avLst/>
          </a:prstGeom>
        </p:spPr>
        <p:txBody>
          <a:bodyPr wrap="none">
            <a:spAutoFit/>
          </a:bodyPr>
          <a:lstStyle/>
          <a:p>
            <a:r>
              <a:rPr lang="en-US" sz="2800" dirty="0">
                <a:solidFill>
                  <a:srgbClr val="003D69"/>
                </a:solidFill>
                <a:latin typeface="Noto Sans" panose="020B0502040504020204" pitchFamily="34" charset="0"/>
                <a:ea typeface="Noto Sans" panose="020B0502040504020204" pitchFamily="34" charset="0"/>
                <a:cs typeface="Noto Sans" panose="020B0502040504020204" pitchFamily="34" charset="0"/>
              </a:rPr>
              <a:t>MEDICAL TRAINING: </a:t>
            </a:r>
            <a:endParaRPr lang="en-US" sz="2800" dirty="0"/>
          </a:p>
        </p:txBody>
      </p:sp>
    </p:spTree>
    <p:extLst>
      <p:ext uri="{BB962C8B-B14F-4D97-AF65-F5344CB8AC3E}">
        <p14:creationId xmlns:p14="http://schemas.microsoft.com/office/powerpoint/2010/main" val="15291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3" name="TextBox 12">
            <a:extLst>
              <a:ext uri="{FF2B5EF4-FFF2-40B4-BE49-F238E27FC236}">
                <a16:creationId xmlns:a16="http://schemas.microsoft.com/office/drawing/2014/main" id="{20724A38-D7A8-9042-BE75-8E37A874DAD1}"/>
              </a:ext>
            </a:extLst>
          </p:cNvPr>
          <p:cNvSpPr txBox="1"/>
          <p:nvPr/>
        </p:nvSpPr>
        <p:spPr>
          <a:xfrm>
            <a:off x="2209800" y="2459504"/>
            <a:ext cx="6781800" cy="1938992"/>
          </a:xfrm>
          <a:prstGeom prst="rect">
            <a:avLst/>
          </a:prstGeom>
          <a:noFill/>
        </p:spPr>
        <p:txBody>
          <a:bodyPr wrap="square" rtlCol="0">
            <a:spAutoFit/>
          </a:bodyPr>
          <a:lstStyle/>
          <a:p>
            <a:pPr algn="ctr"/>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God Has Provided Comprehensive and Detailed Instructions</a:t>
            </a:r>
          </a:p>
        </p:txBody>
      </p:sp>
    </p:spTree>
    <p:extLst>
      <p:ext uri="{BB962C8B-B14F-4D97-AF65-F5344CB8AC3E}">
        <p14:creationId xmlns:p14="http://schemas.microsoft.com/office/powerpoint/2010/main" val="2071605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430119" y="312013"/>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Job Creation</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285982" y="1358957"/>
            <a:ext cx="6138337" cy="4584644"/>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60020" indent="-160020">
              <a:lnSpc>
                <a:spcPct val="90000"/>
              </a:lnSpc>
            </a:pPr>
            <a:r>
              <a:rPr lang="en-US" sz="3200" kern="0" dirty="0">
                <a:solidFill>
                  <a:srgbClr val="003D69"/>
                </a:solidFill>
              </a:rPr>
              <a:t>“Attention should be given to the establishment of various industries so that poor families can find employment. Carpenters, blacksmiths, and indeed everyone who understands some line of useful labor should feel a real responsibility to teach and help the ignorant and the unemployed.”</a:t>
            </a:r>
          </a:p>
        </p:txBody>
      </p:sp>
      <p:pic>
        <p:nvPicPr>
          <p:cNvPr id="9" name="Picture 8" descr="A vintage photo of a person&#10;&#10;Description automatically generated">
            <a:extLst>
              <a:ext uri="{FF2B5EF4-FFF2-40B4-BE49-F238E27FC236}">
                <a16:creationId xmlns:a16="http://schemas.microsoft.com/office/drawing/2014/main" id="{E3A0A680-2851-EB4D-8804-836EE4C01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810540" cy="6858000"/>
          </a:xfrm>
          <a:prstGeom prst="rect">
            <a:avLst/>
          </a:prstGeom>
          <a:effectLst>
            <a:softEdge rad="0"/>
          </a:effectLst>
        </p:spPr>
      </p:pic>
      <p:sp>
        <p:nvSpPr>
          <p:cNvPr id="12" name="TextBox 11">
            <a:extLst>
              <a:ext uri="{FF2B5EF4-FFF2-40B4-BE49-F238E27FC236}">
                <a16:creationId xmlns:a16="http://schemas.microsoft.com/office/drawing/2014/main" id="{E7DF78D3-3779-4843-9992-E2D910EC767B}"/>
              </a:ext>
            </a:extLst>
          </p:cNvPr>
          <p:cNvSpPr txBox="1"/>
          <p:nvPr/>
        </p:nvSpPr>
        <p:spPr>
          <a:xfrm>
            <a:off x="567263" y="6477000"/>
            <a:ext cx="2743200" cy="261610"/>
          </a:xfrm>
          <a:prstGeom prst="rect">
            <a:avLst/>
          </a:prstGeom>
          <a:noFill/>
        </p:spPr>
        <p:txBody>
          <a:bodyPr wrap="square" rtlCol="0">
            <a:spAutoFit/>
          </a:bodyPr>
          <a:lstStyle/>
          <a:p>
            <a:r>
              <a:rPr lang="en-US" sz="1100" dirty="0">
                <a:solidFill>
                  <a:schemeClr val="bg1"/>
                </a:solidFill>
              </a:rPr>
              <a:t>Courtesy of the Ellen G. White Estate, Inc. </a:t>
            </a:r>
          </a:p>
        </p:txBody>
      </p:sp>
      <p:sp>
        <p:nvSpPr>
          <p:cNvPr id="2" name="TextBox 1">
            <a:extLst>
              <a:ext uri="{FF2B5EF4-FFF2-40B4-BE49-F238E27FC236}">
                <a16:creationId xmlns:a16="http://schemas.microsoft.com/office/drawing/2014/main" id="{71EBA955-945C-0543-87F2-E4BA40E45C6F}"/>
              </a:ext>
            </a:extLst>
          </p:cNvPr>
          <p:cNvSpPr txBox="1"/>
          <p:nvPr/>
        </p:nvSpPr>
        <p:spPr>
          <a:xfrm>
            <a:off x="5867400" y="6172200"/>
            <a:ext cx="4267200" cy="369332"/>
          </a:xfrm>
          <a:prstGeom prst="rect">
            <a:avLst/>
          </a:prstGeom>
          <a:noFill/>
        </p:spPr>
        <p:txBody>
          <a:bodyPr wrap="square" rtlCol="0">
            <a:spAutoFit/>
          </a:bodyPr>
          <a:lstStyle/>
          <a:p>
            <a:pPr algn="r"/>
            <a:r>
              <a:rPr lang="en-US" kern="0" dirty="0">
                <a:solidFill>
                  <a:srgbClr val="003D69"/>
                </a:solidFill>
              </a:rPr>
              <a:t>Ministry of Healing, 194</a:t>
            </a:r>
            <a:endParaRPr lang="en-US" dirty="0"/>
          </a:p>
        </p:txBody>
      </p:sp>
    </p:spTree>
    <p:extLst>
      <p:ext uri="{BB962C8B-B14F-4D97-AF65-F5344CB8AC3E}">
        <p14:creationId xmlns:p14="http://schemas.microsoft.com/office/powerpoint/2010/main" val="88886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430119" y="312013"/>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Job Training</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285982" y="1358957"/>
            <a:ext cx="6138337" cy="4737044"/>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60020" indent="-160020">
              <a:lnSpc>
                <a:spcPct val="90000"/>
              </a:lnSpc>
            </a:pPr>
            <a:r>
              <a:rPr lang="en-US" sz="2800" kern="0" dirty="0">
                <a:solidFill>
                  <a:srgbClr val="003D69"/>
                </a:solidFill>
              </a:rPr>
              <a:t>“By instruction in practical lines, we can often help the poor most effectively. As a rule, those who have not been trained to work, do not have habits of industry, perseverance, economy, and self denial. They do not know how to manage. Often through lack of carefulness and right judgement, there is wasted that which would maintain their families in decency and comfort, if it were carefully and economically used.</a:t>
            </a:r>
          </a:p>
        </p:txBody>
      </p:sp>
      <p:pic>
        <p:nvPicPr>
          <p:cNvPr id="9" name="Picture 8" descr="A vintage photo of a person&#10;&#10;Description automatically generated">
            <a:extLst>
              <a:ext uri="{FF2B5EF4-FFF2-40B4-BE49-F238E27FC236}">
                <a16:creationId xmlns:a16="http://schemas.microsoft.com/office/drawing/2014/main" id="{E3A0A680-2851-EB4D-8804-836EE4C01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810540" cy="6858000"/>
          </a:xfrm>
          <a:prstGeom prst="rect">
            <a:avLst/>
          </a:prstGeom>
          <a:effectLst>
            <a:softEdge rad="0"/>
          </a:effectLst>
        </p:spPr>
      </p:pic>
      <p:sp>
        <p:nvSpPr>
          <p:cNvPr id="12" name="TextBox 11">
            <a:extLst>
              <a:ext uri="{FF2B5EF4-FFF2-40B4-BE49-F238E27FC236}">
                <a16:creationId xmlns:a16="http://schemas.microsoft.com/office/drawing/2014/main" id="{E7DF78D3-3779-4843-9992-E2D910EC767B}"/>
              </a:ext>
            </a:extLst>
          </p:cNvPr>
          <p:cNvSpPr txBox="1"/>
          <p:nvPr/>
        </p:nvSpPr>
        <p:spPr>
          <a:xfrm>
            <a:off x="567263" y="6477000"/>
            <a:ext cx="2743200" cy="261610"/>
          </a:xfrm>
          <a:prstGeom prst="rect">
            <a:avLst/>
          </a:prstGeom>
          <a:noFill/>
        </p:spPr>
        <p:txBody>
          <a:bodyPr wrap="square" rtlCol="0">
            <a:spAutoFit/>
          </a:bodyPr>
          <a:lstStyle/>
          <a:p>
            <a:r>
              <a:rPr lang="en-US" sz="1100" dirty="0">
                <a:solidFill>
                  <a:schemeClr val="bg1"/>
                </a:solidFill>
              </a:rPr>
              <a:t>Courtesy of the Ellen G. White Estate, Inc. </a:t>
            </a:r>
          </a:p>
        </p:txBody>
      </p:sp>
      <p:sp>
        <p:nvSpPr>
          <p:cNvPr id="2" name="TextBox 1">
            <a:extLst>
              <a:ext uri="{FF2B5EF4-FFF2-40B4-BE49-F238E27FC236}">
                <a16:creationId xmlns:a16="http://schemas.microsoft.com/office/drawing/2014/main" id="{9B457FFD-F858-E947-A54F-6D55A7CC90FC}"/>
              </a:ext>
            </a:extLst>
          </p:cNvPr>
          <p:cNvSpPr txBox="1"/>
          <p:nvPr/>
        </p:nvSpPr>
        <p:spPr>
          <a:xfrm>
            <a:off x="6629400" y="6311948"/>
            <a:ext cx="3657600" cy="369332"/>
          </a:xfrm>
          <a:prstGeom prst="rect">
            <a:avLst/>
          </a:prstGeom>
          <a:noFill/>
        </p:spPr>
        <p:txBody>
          <a:bodyPr wrap="square" rtlCol="0">
            <a:spAutoFit/>
          </a:bodyPr>
          <a:lstStyle/>
          <a:p>
            <a:pPr algn="r"/>
            <a:r>
              <a:rPr lang="en-US" kern="0" dirty="0">
                <a:solidFill>
                  <a:srgbClr val="003D69"/>
                </a:solidFill>
              </a:rPr>
              <a:t>Ministry of Healing, 194-195</a:t>
            </a:r>
            <a:endParaRPr lang="en-US" dirty="0"/>
          </a:p>
        </p:txBody>
      </p:sp>
    </p:spTree>
    <p:extLst>
      <p:ext uri="{BB962C8B-B14F-4D97-AF65-F5344CB8AC3E}">
        <p14:creationId xmlns:p14="http://schemas.microsoft.com/office/powerpoint/2010/main" val="86182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430119" y="312013"/>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Practical Skills</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285982" y="1358957"/>
            <a:ext cx="6138337" cy="3670244"/>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60020" indent="-160020">
              <a:lnSpc>
                <a:spcPct val="90000"/>
              </a:lnSpc>
            </a:pPr>
            <a:r>
              <a:rPr lang="en-US" sz="3200" kern="0" dirty="0">
                <a:solidFill>
                  <a:srgbClr val="003D69"/>
                </a:solidFill>
              </a:rPr>
              <a:t>“Let the members of the poor households be taught how to cook, how to make and mend their clothing, how to nurse the sick, how to care properly for the home. Let the boys and girls be thoroughly taught some useful trade or occupation.”</a:t>
            </a:r>
            <a:endParaRPr lang="en-US" sz="2800" kern="0" dirty="0">
              <a:solidFill>
                <a:srgbClr val="003D69"/>
              </a:solidFill>
            </a:endParaRPr>
          </a:p>
        </p:txBody>
      </p:sp>
      <p:pic>
        <p:nvPicPr>
          <p:cNvPr id="9" name="Picture 8" descr="A vintage photo of a person&#10;&#10;Description automatically generated">
            <a:extLst>
              <a:ext uri="{FF2B5EF4-FFF2-40B4-BE49-F238E27FC236}">
                <a16:creationId xmlns:a16="http://schemas.microsoft.com/office/drawing/2014/main" id="{E3A0A680-2851-EB4D-8804-836EE4C01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810540" cy="6858000"/>
          </a:xfrm>
          <a:prstGeom prst="rect">
            <a:avLst/>
          </a:prstGeom>
          <a:effectLst>
            <a:softEdge rad="0"/>
          </a:effectLst>
        </p:spPr>
      </p:pic>
      <p:sp>
        <p:nvSpPr>
          <p:cNvPr id="12" name="TextBox 11">
            <a:extLst>
              <a:ext uri="{FF2B5EF4-FFF2-40B4-BE49-F238E27FC236}">
                <a16:creationId xmlns:a16="http://schemas.microsoft.com/office/drawing/2014/main" id="{E7DF78D3-3779-4843-9992-E2D910EC767B}"/>
              </a:ext>
            </a:extLst>
          </p:cNvPr>
          <p:cNvSpPr txBox="1"/>
          <p:nvPr/>
        </p:nvSpPr>
        <p:spPr>
          <a:xfrm>
            <a:off x="567263" y="6477000"/>
            <a:ext cx="2743200" cy="261610"/>
          </a:xfrm>
          <a:prstGeom prst="rect">
            <a:avLst/>
          </a:prstGeom>
          <a:noFill/>
        </p:spPr>
        <p:txBody>
          <a:bodyPr wrap="square" rtlCol="0">
            <a:spAutoFit/>
          </a:bodyPr>
          <a:lstStyle/>
          <a:p>
            <a:r>
              <a:rPr lang="en-US" sz="1100" dirty="0">
                <a:solidFill>
                  <a:schemeClr val="bg1"/>
                </a:solidFill>
              </a:rPr>
              <a:t>Courtesy of the Ellen G. White Estate, Inc. </a:t>
            </a:r>
          </a:p>
        </p:txBody>
      </p:sp>
      <p:sp>
        <p:nvSpPr>
          <p:cNvPr id="2" name="TextBox 1">
            <a:extLst>
              <a:ext uri="{FF2B5EF4-FFF2-40B4-BE49-F238E27FC236}">
                <a16:creationId xmlns:a16="http://schemas.microsoft.com/office/drawing/2014/main" id="{13665DCB-0783-3444-B51C-15507F94E761}"/>
              </a:ext>
            </a:extLst>
          </p:cNvPr>
          <p:cNvSpPr txBox="1"/>
          <p:nvPr/>
        </p:nvSpPr>
        <p:spPr>
          <a:xfrm>
            <a:off x="6858000" y="6231669"/>
            <a:ext cx="3429000" cy="381000"/>
          </a:xfrm>
          <a:prstGeom prst="rect">
            <a:avLst/>
          </a:prstGeom>
          <a:noFill/>
        </p:spPr>
        <p:txBody>
          <a:bodyPr wrap="square" rtlCol="0">
            <a:spAutoFit/>
          </a:bodyPr>
          <a:lstStyle/>
          <a:p>
            <a:pPr algn="r"/>
            <a:r>
              <a:rPr lang="en-US" kern="0" dirty="0">
                <a:solidFill>
                  <a:srgbClr val="003D69"/>
                </a:solidFill>
              </a:rPr>
              <a:t>Ministry of Healing, 194</a:t>
            </a:r>
            <a:endParaRPr lang="en-US" dirty="0"/>
          </a:p>
        </p:txBody>
      </p:sp>
    </p:spTree>
    <p:extLst>
      <p:ext uri="{BB962C8B-B14F-4D97-AF65-F5344CB8AC3E}">
        <p14:creationId xmlns:p14="http://schemas.microsoft.com/office/powerpoint/2010/main" val="542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3" name="TextBox 12">
            <a:extLst>
              <a:ext uri="{FF2B5EF4-FFF2-40B4-BE49-F238E27FC236}">
                <a16:creationId xmlns:a16="http://schemas.microsoft.com/office/drawing/2014/main" id="{20724A38-D7A8-9042-BE75-8E37A874DAD1}"/>
              </a:ext>
            </a:extLst>
          </p:cNvPr>
          <p:cNvSpPr txBox="1"/>
          <p:nvPr/>
        </p:nvSpPr>
        <p:spPr>
          <a:xfrm>
            <a:off x="990600" y="2590800"/>
            <a:ext cx="8937498" cy="1323439"/>
          </a:xfrm>
          <a:prstGeom prst="rect">
            <a:avLst/>
          </a:prstGeom>
          <a:noFill/>
        </p:spPr>
        <p:txBody>
          <a:bodyPr wrap="square" rtlCol="0">
            <a:spAutoFit/>
          </a:bodyPr>
          <a:lstStyle/>
          <a:p>
            <a:pPr algn="ctr"/>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Reducing Inequities in Health: </a:t>
            </a:r>
            <a:b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br>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What Each of Us Can Do</a:t>
            </a:r>
          </a:p>
        </p:txBody>
      </p:sp>
    </p:spTree>
    <p:extLst>
      <p:ext uri="{BB962C8B-B14F-4D97-AF65-F5344CB8AC3E}">
        <p14:creationId xmlns:p14="http://schemas.microsoft.com/office/powerpoint/2010/main" val="270327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114801" y="502025"/>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ONLY KEY TO SUCCESS</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114800" y="1304115"/>
            <a:ext cx="6138337" cy="4334686"/>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60020" indent="-160020">
              <a:lnSpc>
                <a:spcPct val="90000"/>
              </a:lnSpc>
            </a:pPr>
            <a:r>
              <a:rPr lang="en-US" sz="2800" kern="0" dirty="0">
                <a:solidFill>
                  <a:srgbClr val="003D69"/>
                </a:solidFill>
              </a:rPr>
              <a:t>“Christ’s methods will give true success in reaching the people.” </a:t>
            </a:r>
            <a:br>
              <a:rPr lang="en-US" sz="2800" kern="0" dirty="0">
                <a:solidFill>
                  <a:srgbClr val="003D69"/>
                </a:solidFill>
              </a:rPr>
            </a:br>
            <a:r>
              <a:rPr lang="en-US" sz="2800" kern="0" dirty="0">
                <a:solidFill>
                  <a:srgbClr val="003D69"/>
                </a:solidFill>
              </a:rPr>
              <a:t> </a:t>
            </a:r>
          </a:p>
          <a:p>
            <a:pPr marL="274320" indent="-274320">
              <a:spcAft>
                <a:spcPts val="600"/>
              </a:spcAft>
              <a:buFont typeface="+mj-lt"/>
              <a:buAutoNum type="arabicParenR"/>
            </a:pPr>
            <a:r>
              <a:rPr lang="en-US" sz="2800" kern="0" dirty="0">
                <a:solidFill>
                  <a:srgbClr val="003D69"/>
                </a:solidFill>
              </a:rPr>
              <a:t>The Savior mingled with others</a:t>
            </a:r>
          </a:p>
          <a:p>
            <a:pPr marL="274320" indent="-274320">
              <a:spcAft>
                <a:spcPts val="600"/>
              </a:spcAft>
              <a:buFont typeface="+mj-lt"/>
              <a:buAutoNum type="arabicParenR"/>
            </a:pPr>
            <a:r>
              <a:rPr lang="en-US" sz="2800" kern="0" dirty="0">
                <a:solidFill>
                  <a:srgbClr val="003D69"/>
                </a:solidFill>
              </a:rPr>
              <a:t> As one who desired their good</a:t>
            </a:r>
          </a:p>
          <a:p>
            <a:pPr marL="274320" indent="-274320">
              <a:spcAft>
                <a:spcPts val="600"/>
              </a:spcAft>
              <a:buFont typeface="+mj-lt"/>
              <a:buAutoNum type="arabicParenR"/>
            </a:pPr>
            <a:r>
              <a:rPr lang="en-US" sz="2800" kern="0" dirty="0">
                <a:solidFill>
                  <a:srgbClr val="003D69"/>
                </a:solidFill>
              </a:rPr>
              <a:t> He showed His sympathy</a:t>
            </a:r>
          </a:p>
          <a:p>
            <a:pPr marL="274320" indent="-274320">
              <a:spcAft>
                <a:spcPts val="600"/>
              </a:spcAft>
              <a:buFont typeface="+mj-lt"/>
              <a:buAutoNum type="arabicParenR"/>
            </a:pPr>
            <a:r>
              <a:rPr lang="en-US" sz="2800" kern="0" dirty="0">
                <a:solidFill>
                  <a:srgbClr val="003D69"/>
                </a:solidFill>
              </a:rPr>
              <a:t> Ministered to their needs</a:t>
            </a:r>
          </a:p>
          <a:p>
            <a:pPr marL="274320" indent="-274320">
              <a:spcAft>
                <a:spcPts val="600"/>
              </a:spcAft>
              <a:buFont typeface="+mj-lt"/>
              <a:buAutoNum type="arabicParenR"/>
            </a:pPr>
            <a:r>
              <a:rPr lang="en-US" sz="2800" kern="0" dirty="0">
                <a:solidFill>
                  <a:srgbClr val="003D69"/>
                </a:solidFill>
              </a:rPr>
              <a:t> Won their confidence. </a:t>
            </a:r>
          </a:p>
          <a:p>
            <a:pPr marL="274320" indent="-274320">
              <a:spcAft>
                <a:spcPts val="600"/>
              </a:spcAft>
              <a:buFont typeface="+mj-lt"/>
              <a:buAutoNum type="arabicParenR"/>
            </a:pPr>
            <a:r>
              <a:rPr lang="en-US" sz="2800" i="1" kern="0" dirty="0">
                <a:solidFill>
                  <a:srgbClr val="003D69"/>
                </a:solidFill>
              </a:rPr>
              <a:t> Then</a:t>
            </a:r>
            <a:r>
              <a:rPr lang="en-US" sz="2800" kern="0" dirty="0">
                <a:solidFill>
                  <a:srgbClr val="003D69"/>
                </a:solidFill>
              </a:rPr>
              <a:t> He bade them, ‘Follow Me.’ </a:t>
            </a:r>
          </a:p>
        </p:txBody>
      </p:sp>
      <p:pic>
        <p:nvPicPr>
          <p:cNvPr id="13" name="Picture 12" descr="A vintage photo of a person&#10;&#10;Description automatically generated">
            <a:extLst>
              <a:ext uri="{FF2B5EF4-FFF2-40B4-BE49-F238E27FC236}">
                <a16:creationId xmlns:a16="http://schemas.microsoft.com/office/drawing/2014/main" id="{7E41D173-A4A3-B644-894E-BC30C8D8ED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810540" cy="6858000"/>
          </a:xfrm>
          <a:prstGeom prst="rect">
            <a:avLst/>
          </a:prstGeom>
          <a:effectLst>
            <a:softEdge rad="0"/>
          </a:effectLst>
        </p:spPr>
      </p:pic>
      <p:sp>
        <p:nvSpPr>
          <p:cNvPr id="14" name="TextBox 13">
            <a:extLst>
              <a:ext uri="{FF2B5EF4-FFF2-40B4-BE49-F238E27FC236}">
                <a16:creationId xmlns:a16="http://schemas.microsoft.com/office/drawing/2014/main" id="{31F10875-060C-E140-9405-10B0B10BA7A7}"/>
              </a:ext>
            </a:extLst>
          </p:cNvPr>
          <p:cNvSpPr txBox="1"/>
          <p:nvPr/>
        </p:nvSpPr>
        <p:spPr>
          <a:xfrm>
            <a:off x="567263" y="6477000"/>
            <a:ext cx="2743200" cy="261610"/>
          </a:xfrm>
          <a:prstGeom prst="rect">
            <a:avLst/>
          </a:prstGeom>
          <a:noFill/>
        </p:spPr>
        <p:txBody>
          <a:bodyPr wrap="square" rtlCol="0">
            <a:spAutoFit/>
          </a:bodyPr>
          <a:lstStyle/>
          <a:p>
            <a:r>
              <a:rPr lang="en-US" sz="1100" dirty="0">
                <a:solidFill>
                  <a:schemeClr val="bg1"/>
                </a:solidFill>
              </a:rPr>
              <a:t>Courtesy of the Ellen G. White Estate, Inc. </a:t>
            </a:r>
          </a:p>
        </p:txBody>
      </p:sp>
      <p:sp>
        <p:nvSpPr>
          <p:cNvPr id="2" name="TextBox 1">
            <a:extLst>
              <a:ext uri="{FF2B5EF4-FFF2-40B4-BE49-F238E27FC236}">
                <a16:creationId xmlns:a16="http://schemas.microsoft.com/office/drawing/2014/main" id="{5AA7DFB0-3258-3543-9368-0C26292224EF}"/>
              </a:ext>
            </a:extLst>
          </p:cNvPr>
          <p:cNvSpPr txBox="1"/>
          <p:nvPr/>
        </p:nvSpPr>
        <p:spPr>
          <a:xfrm>
            <a:off x="6298144" y="6292334"/>
            <a:ext cx="4114800" cy="369332"/>
          </a:xfrm>
          <a:prstGeom prst="rect">
            <a:avLst/>
          </a:prstGeom>
          <a:noFill/>
        </p:spPr>
        <p:txBody>
          <a:bodyPr wrap="square" rtlCol="0">
            <a:spAutoFit/>
          </a:bodyPr>
          <a:lstStyle/>
          <a:p>
            <a:pPr algn="r"/>
            <a:r>
              <a:rPr lang="en-US" kern="0" dirty="0">
                <a:solidFill>
                  <a:srgbClr val="003D69"/>
                </a:solidFill>
              </a:rPr>
              <a:t>Ministry of Healing, 143</a:t>
            </a:r>
          </a:p>
        </p:txBody>
      </p:sp>
    </p:spTree>
    <p:extLst>
      <p:ext uri="{BB962C8B-B14F-4D97-AF65-F5344CB8AC3E}">
        <p14:creationId xmlns:p14="http://schemas.microsoft.com/office/powerpoint/2010/main" val="182843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2" name="Content Placeholder 3">
            <a:extLst>
              <a:ext uri="{FF2B5EF4-FFF2-40B4-BE49-F238E27FC236}">
                <a16:creationId xmlns:a16="http://schemas.microsoft.com/office/drawing/2014/main" id="{89A4FF6A-F574-384A-A85D-AE6B5B4F1994}"/>
              </a:ext>
            </a:extLst>
          </p:cNvPr>
          <p:cNvSpPr txBox="1">
            <a:spLocks/>
          </p:cNvSpPr>
          <p:nvPr/>
        </p:nvSpPr>
        <p:spPr>
          <a:xfrm>
            <a:off x="714777" y="1752600"/>
            <a:ext cx="9201150" cy="5105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457200" indent="-457200">
              <a:buFont typeface="Arial" panose="020B0604020202020204" pitchFamily="34" charset="0"/>
              <a:buChar char="•"/>
            </a:pPr>
            <a:r>
              <a:rPr lang="en-US" sz="3200" kern="0" dirty="0">
                <a:solidFill>
                  <a:srgbClr val="003D69"/>
                </a:solidFill>
              </a:rPr>
              <a:t>Give emphasis to prevention in the delivery of care</a:t>
            </a:r>
          </a:p>
          <a:p>
            <a:pPr marL="457200" indent="-457200">
              <a:buFont typeface="Arial" panose="020B0604020202020204" pitchFamily="34" charset="0"/>
              <a:buChar char="•"/>
            </a:pPr>
            <a:r>
              <a:rPr lang="en-US" sz="3200" kern="0" dirty="0">
                <a:solidFill>
                  <a:srgbClr val="003D69"/>
                </a:solidFill>
              </a:rPr>
              <a:t>Develop incentives and interventions to reduce (normally occurring) implicit biases that lead to inequities in care</a:t>
            </a:r>
          </a:p>
          <a:p>
            <a:pPr marL="457200" indent="-457200">
              <a:buFont typeface="Arial" panose="020B0604020202020204" pitchFamily="34" charset="0"/>
              <a:buChar char="•"/>
            </a:pPr>
            <a:r>
              <a:rPr lang="en-US" sz="3200" kern="0" dirty="0">
                <a:solidFill>
                  <a:srgbClr val="003D69"/>
                </a:solidFill>
              </a:rPr>
              <a:t>Provide care that addresses whole-person needs of clients (</a:t>
            </a:r>
            <a:r>
              <a:rPr lang="en-US" sz="3200" kern="0" dirty="0" err="1">
                <a:solidFill>
                  <a:srgbClr val="003D69"/>
                </a:solidFill>
              </a:rPr>
              <a:t>e.G.</a:t>
            </a:r>
            <a:r>
              <a:rPr lang="en-US" sz="3200" kern="0" dirty="0">
                <a:solidFill>
                  <a:srgbClr val="003D69"/>
                </a:solidFill>
              </a:rPr>
              <a:t> Address barriers in client’s environment; link to the non-medical resources that can assist clients)</a:t>
            </a:r>
          </a:p>
        </p:txBody>
      </p:sp>
      <p:sp>
        <p:nvSpPr>
          <p:cNvPr id="13" name="TextBox 12">
            <a:extLst>
              <a:ext uri="{FF2B5EF4-FFF2-40B4-BE49-F238E27FC236}">
                <a16:creationId xmlns:a16="http://schemas.microsoft.com/office/drawing/2014/main" id="{20724A38-D7A8-9042-BE75-8E37A874DAD1}"/>
              </a:ext>
            </a:extLst>
          </p:cNvPr>
          <p:cNvSpPr txBox="1"/>
          <p:nvPr/>
        </p:nvSpPr>
        <p:spPr>
          <a:xfrm>
            <a:off x="2266950" y="656335"/>
            <a:ext cx="6972300" cy="707886"/>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What SDA Hospitals Can Do</a:t>
            </a:r>
          </a:p>
        </p:txBody>
      </p:sp>
      <p:sp>
        <p:nvSpPr>
          <p:cNvPr id="7" name="TextBox 6">
            <a:extLst>
              <a:ext uri="{FF2B5EF4-FFF2-40B4-BE49-F238E27FC236}">
                <a16:creationId xmlns:a16="http://schemas.microsoft.com/office/drawing/2014/main" id="{B1C203D3-CC68-8E48-964B-D194E7EAE006}"/>
              </a:ext>
            </a:extLst>
          </p:cNvPr>
          <p:cNvSpPr txBox="1"/>
          <p:nvPr/>
        </p:nvSpPr>
        <p:spPr>
          <a:xfrm>
            <a:off x="4605539" y="6324600"/>
            <a:ext cx="5638800" cy="36933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D69"/>
                </a:solidFill>
                <a:effectLst/>
                <a:uLnTx/>
                <a:uFillTx/>
                <a:latin typeface="Times New Roman" charset="0"/>
                <a:ea typeface="ＭＳ Ｐゴシック" charset="0"/>
                <a:cs typeface="Times New Roman" charset="0"/>
              </a:rPr>
              <a:t>David R. Williams, Adventist Review, February, 2016</a:t>
            </a:r>
          </a:p>
        </p:txBody>
      </p:sp>
    </p:spTree>
    <p:extLst>
      <p:ext uri="{BB962C8B-B14F-4D97-AF65-F5344CB8AC3E}">
        <p14:creationId xmlns:p14="http://schemas.microsoft.com/office/powerpoint/2010/main" val="2522043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2" name="Content Placeholder 3">
            <a:extLst>
              <a:ext uri="{FF2B5EF4-FFF2-40B4-BE49-F238E27FC236}">
                <a16:creationId xmlns:a16="http://schemas.microsoft.com/office/drawing/2014/main" id="{89A4FF6A-F574-384A-A85D-AE6B5B4F1994}"/>
              </a:ext>
            </a:extLst>
          </p:cNvPr>
          <p:cNvSpPr txBox="1">
            <a:spLocks/>
          </p:cNvSpPr>
          <p:nvPr/>
        </p:nvSpPr>
        <p:spPr>
          <a:xfrm>
            <a:off x="714777" y="1752600"/>
            <a:ext cx="9201150" cy="5105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457200" indent="-457200">
              <a:buFont typeface="Arial" panose="020B0604020202020204" pitchFamily="34" charset="0"/>
              <a:buChar char="•"/>
            </a:pPr>
            <a:r>
              <a:rPr lang="en-US" sz="3200" kern="0" dirty="0">
                <a:solidFill>
                  <a:srgbClr val="003D69"/>
                </a:solidFill>
              </a:rPr>
              <a:t>Develop programs that enhance members’ and the community’s knowledge of food, fitness, and sleep, and encourage healthy choices</a:t>
            </a:r>
          </a:p>
          <a:p>
            <a:pPr marL="457200" indent="-457200">
              <a:buFont typeface="Arial" panose="020B0604020202020204" pitchFamily="34" charset="0"/>
              <a:buChar char="•"/>
            </a:pPr>
            <a:r>
              <a:rPr lang="en-US" sz="3200" kern="0" dirty="0">
                <a:solidFill>
                  <a:srgbClr val="003D69"/>
                </a:solidFill>
              </a:rPr>
              <a:t>Offer programs and outreach services to low income persons to ensure that they have a marketable trade or skill to earn adequate income to support good health</a:t>
            </a:r>
          </a:p>
        </p:txBody>
      </p:sp>
      <p:sp>
        <p:nvSpPr>
          <p:cNvPr id="13" name="TextBox 12">
            <a:extLst>
              <a:ext uri="{FF2B5EF4-FFF2-40B4-BE49-F238E27FC236}">
                <a16:creationId xmlns:a16="http://schemas.microsoft.com/office/drawing/2014/main" id="{20724A38-D7A8-9042-BE75-8E37A874DAD1}"/>
              </a:ext>
            </a:extLst>
          </p:cNvPr>
          <p:cNvSpPr txBox="1"/>
          <p:nvPr/>
        </p:nvSpPr>
        <p:spPr>
          <a:xfrm>
            <a:off x="2266950" y="656335"/>
            <a:ext cx="6972300" cy="707886"/>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What SDA Churches Can Do</a:t>
            </a:r>
          </a:p>
        </p:txBody>
      </p:sp>
      <p:sp>
        <p:nvSpPr>
          <p:cNvPr id="7" name="TextBox 6">
            <a:extLst>
              <a:ext uri="{FF2B5EF4-FFF2-40B4-BE49-F238E27FC236}">
                <a16:creationId xmlns:a16="http://schemas.microsoft.com/office/drawing/2014/main" id="{B1C203D3-CC68-8E48-964B-D194E7EAE006}"/>
              </a:ext>
            </a:extLst>
          </p:cNvPr>
          <p:cNvSpPr txBox="1"/>
          <p:nvPr/>
        </p:nvSpPr>
        <p:spPr>
          <a:xfrm>
            <a:off x="4605539" y="6248400"/>
            <a:ext cx="5638800" cy="36933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D69"/>
                </a:solidFill>
                <a:effectLst/>
                <a:uLnTx/>
                <a:uFillTx/>
                <a:latin typeface="Times New Roman" charset="0"/>
                <a:ea typeface="ＭＳ Ｐゴシック" charset="0"/>
                <a:cs typeface="Times New Roman" charset="0"/>
              </a:rPr>
              <a:t>David R. Williams, Adventist Review, February, 2016</a:t>
            </a:r>
          </a:p>
        </p:txBody>
      </p:sp>
    </p:spTree>
    <p:extLst>
      <p:ext uri="{BB962C8B-B14F-4D97-AF65-F5344CB8AC3E}">
        <p14:creationId xmlns:p14="http://schemas.microsoft.com/office/powerpoint/2010/main" val="631079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2" name="Content Placeholder 3">
            <a:extLst>
              <a:ext uri="{FF2B5EF4-FFF2-40B4-BE49-F238E27FC236}">
                <a16:creationId xmlns:a16="http://schemas.microsoft.com/office/drawing/2014/main" id="{89A4FF6A-F574-384A-A85D-AE6B5B4F1994}"/>
              </a:ext>
            </a:extLst>
          </p:cNvPr>
          <p:cNvSpPr txBox="1">
            <a:spLocks/>
          </p:cNvSpPr>
          <p:nvPr/>
        </p:nvSpPr>
        <p:spPr>
          <a:xfrm>
            <a:off x="693313" y="1639910"/>
            <a:ext cx="9201150" cy="5105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457200" indent="-457200">
              <a:buFont typeface="Arial" panose="020B0604020202020204" pitchFamily="34" charset="0"/>
              <a:buChar char="•"/>
            </a:pPr>
            <a:r>
              <a:rPr lang="en-US" sz="3200" kern="0" dirty="0">
                <a:solidFill>
                  <a:srgbClr val="003D69"/>
                </a:solidFill>
              </a:rPr>
              <a:t>Volunteer with church or community programs that provide services and support advocacy for “the least of these”</a:t>
            </a:r>
          </a:p>
          <a:p>
            <a:pPr marL="457200" indent="-457200">
              <a:buFont typeface="Arial" panose="020B0604020202020204" pitchFamily="34" charset="0"/>
              <a:buChar char="•"/>
            </a:pPr>
            <a:r>
              <a:rPr lang="en-US" sz="3200" kern="0" dirty="0">
                <a:solidFill>
                  <a:srgbClr val="003D69"/>
                </a:solidFill>
              </a:rPr>
              <a:t>Spend more time with people in distress (e.g. volunteer for a crisis hotline; mentor children at risk of academic failure)</a:t>
            </a:r>
          </a:p>
          <a:p>
            <a:pPr marL="457200" indent="-457200">
              <a:buFont typeface="Arial" panose="020B0604020202020204" pitchFamily="34" charset="0"/>
              <a:buChar char="•"/>
            </a:pPr>
            <a:r>
              <a:rPr lang="en-US" sz="3200" kern="0" dirty="0">
                <a:solidFill>
                  <a:srgbClr val="003D69"/>
                </a:solidFill>
              </a:rPr>
              <a:t>Become informed about social needs in your community and ask God’s guidance in making the love of Jesus real to people in need</a:t>
            </a:r>
          </a:p>
        </p:txBody>
      </p:sp>
      <p:sp>
        <p:nvSpPr>
          <p:cNvPr id="13" name="TextBox 12">
            <a:extLst>
              <a:ext uri="{FF2B5EF4-FFF2-40B4-BE49-F238E27FC236}">
                <a16:creationId xmlns:a16="http://schemas.microsoft.com/office/drawing/2014/main" id="{20724A38-D7A8-9042-BE75-8E37A874DAD1}"/>
              </a:ext>
            </a:extLst>
          </p:cNvPr>
          <p:cNvSpPr txBox="1"/>
          <p:nvPr/>
        </p:nvSpPr>
        <p:spPr>
          <a:xfrm>
            <a:off x="1676400" y="606529"/>
            <a:ext cx="7791450" cy="707886"/>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What Church Members Can Do</a:t>
            </a:r>
          </a:p>
        </p:txBody>
      </p:sp>
      <p:sp>
        <p:nvSpPr>
          <p:cNvPr id="7" name="TextBox 6">
            <a:extLst>
              <a:ext uri="{FF2B5EF4-FFF2-40B4-BE49-F238E27FC236}">
                <a16:creationId xmlns:a16="http://schemas.microsoft.com/office/drawing/2014/main" id="{B1C203D3-CC68-8E48-964B-D194E7EAE006}"/>
              </a:ext>
            </a:extLst>
          </p:cNvPr>
          <p:cNvSpPr txBox="1"/>
          <p:nvPr/>
        </p:nvSpPr>
        <p:spPr>
          <a:xfrm>
            <a:off x="4724400" y="6366250"/>
            <a:ext cx="5638800" cy="36933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3D69"/>
                </a:solidFill>
                <a:effectLst/>
                <a:uLnTx/>
                <a:uFillTx/>
                <a:latin typeface="Times New Roman" charset="0"/>
                <a:ea typeface="ＭＳ Ｐゴシック" charset="0"/>
                <a:cs typeface="Times New Roman" charset="0"/>
              </a:rPr>
              <a:t>David R. Williams, Adventist Review, February, 2016</a:t>
            </a:r>
          </a:p>
        </p:txBody>
      </p:sp>
    </p:spTree>
    <p:extLst>
      <p:ext uri="{BB962C8B-B14F-4D97-AF65-F5344CB8AC3E}">
        <p14:creationId xmlns:p14="http://schemas.microsoft.com/office/powerpoint/2010/main" val="3337813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430119" y="312013"/>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Example of Jesus (MH)</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285982" y="1358956"/>
            <a:ext cx="6138337" cy="556260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457200" indent="-457200">
              <a:lnSpc>
                <a:spcPct val="90000"/>
              </a:lnSpc>
              <a:buFont typeface="Arial" panose="020B0604020202020204" pitchFamily="34" charset="0"/>
              <a:buChar char="•"/>
            </a:pPr>
            <a:r>
              <a:rPr lang="en-US" sz="2800" kern="0" dirty="0">
                <a:solidFill>
                  <a:srgbClr val="003D69"/>
                </a:solidFill>
              </a:rPr>
              <a:t>He was always patient and cheerful. (p. 19)</a:t>
            </a:r>
          </a:p>
          <a:p>
            <a:pPr marL="457200" indent="-457200">
              <a:lnSpc>
                <a:spcPct val="90000"/>
              </a:lnSpc>
              <a:buFont typeface="Arial" panose="020B0604020202020204" pitchFamily="34" charset="0"/>
              <a:buChar char="•"/>
            </a:pPr>
            <a:r>
              <a:rPr lang="en-US" sz="2800" kern="0" dirty="0">
                <a:solidFill>
                  <a:srgbClr val="003D69"/>
                </a:solidFill>
              </a:rPr>
              <a:t>None who came to Him went away </a:t>
            </a:r>
            <a:r>
              <a:rPr lang="en-US" sz="2800" kern="0" dirty="0" err="1">
                <a:solidFill>
                  <a:srgbClr val="003D69"/>
                </a:solidFill>
              </a:rPr>
              <a:t>unhelped</a:t>
            </a:r>
            <a:r>
              <a:rPr lang="en-US" sz="2800" kern="0" dirty="0">
                <a:solidFill>
                  <a:srgbClr val="003D69"/>
                </a:solidFill>
              </a:rPr>
              <a:t>. (p. 17)</a:t>
            </a:r>
          </a:p>
          <a:p>
            <a:pPr marL="457200" indent="-457200">
              <a:lnSpc>
                <a:spcPct val="90000"/>
              </a:lnSpc>
              <a:buFont typeface="Arial" panose="020B0604020202020204" pitchFamily="34" charset="0"/>
              <a:buChar char="•"/>
            </a:pPr>
            <a:r>
              <a:rPr lang="en-US" sz="2800" kern="0" dirty="0">
                <a:solidFill>
                  <a:srgbClr val="003D69"/>
                </a:solidFill>
              </a:rPr>
              <a:t>The Savior’s work was not restricted to any time or place. His compassion knew no limit. (p. 17)</a:t>
            </a:r>
          </a:p>
          <a:p>
            <a:pPr marL="457200" indent="-457200">
              <a:lnSpc>
                <a:spcPct val="90000"/>
              </a:lnSpc>
              <a:buFont typeface="Arial" panose="020B0604020202020204" pitchFamily="34" charset="0"/>
              <a:buChar char="•"/>
            </a:pPr>
            <a:r>
              <a:rPr lang="en-US" sz="2800" kern="0" dirty="0">
                <a:solidFill>
                  <a:srgbClr val="003D69"/>
                </a:solidFill>
              </a:rPr>
              <a:t>It was heaven to be in His presence. (p. 18)</a:t>
            </a:r>
          </a:p>
          <a:p>
            <a:pPr marL="457200" indent="-457200">
              <a:lnSpc>
                <a:spcPct val="90000"/>
              </a:lnSpc>
              <a:buFont typeface="Arial" panose="020B0604020202020204" pitchFamily="34" charset="0"/>
              <a:buChar char="•"/>
            </a:pPr>
            <a:r>
              <a:rPr lang="en-US" sz="2800" kern="0" dirty="0">
                <a:solidFill>
                  <a:srgbClr val="003D69"/>
                </a:solidFill>
              </a:rPr>
              <a:t>With tender, courteous grace He ministered to the sin-sick soul, bringing healing and strength. (p. 23)</a:t>
            </a:r>
          </a:p>
          <a:p>
            <a:pPr marL="274320" indent="-274320">
              <a:spcAft>
                <a:spcPts val="600"/>
              </a:spcAft>
            </a:pPr>
            <a:endParaRPr lang="en-US" sz="2800" kern="0" dirty="0">
              <a:solidFill>
                <a:srgbClr val="003D69"/>
              </a:solidFill>
            </a:endParaRPr>
          </a:p>
          <a:p>
            <a:pPr>
              <a:lnSpc>
                <a:spcPct val="90000"/>
              </a:lnSpc>
            </a:pPr>
            <a:endParaRPr lang="en-US" sz="2400" kern="0" dirty="0">
              <a:solidFill>
                <a:sysClr val="windowText" lastClr="000000"/>
              </a:solidFill>
            </a:endParaRPr>
          </a:p>
        </p:txBody>
      </p:sp>
      <p:pic>
        <p:nvPicPr>
          <p:cNvPr id="9" name="Picture 8" descr="A vintage photo of a person&#10;&#10;Description automatically generated">
            <a:extLst>
              <a:ext uri="{FF2B5EF4-FFF2-40B4-BE49-F238E27FC236}">
                <a16:creationId xmlns:a16="http://schemas.microsoft.com/office/drawing/2014/main" id="{E3A0A680-2851-EB4D-8804-836EE4C01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810540" cy="6858000"/>
          </a:xfrm>
          <a:prstGeom prst="rect">
            <a:avLst/>
          </a:prstGeom>
          <a:effectLst>
            <a:softEdge rad="0"/>
          </a:effectLst>
        </p:spPr>
      </p:pic>
      <p:sp>
        <p:nvSpPr>
          <p:cNvPr id="12" name="TextBox 11">
            <a:extLst>
              <a:ext uri="{FF2B5EF4-FFF2-40B4-BE49-F238E27FC236}">
                <a16:creationId xmlns:a16="http://schemas.microsoft.com/office/drawing/2014/main" id="{E7DF78D3-3779-4843-9992-E2D910EC767B}"/>
              </a:ext>
            </a:extLst>
          </p:cNvPr>
          <p:cNvSpPr txBox="1"/>
          <p:nvPr/>
        </p:nvSpPr>
        <p:spPr>
          <a:xfrm>
            <a:off x="567263" y="6477000"/>
            <a:ext cx="2743200" cy="261610"/>
          </a:xfrm>
          <a:prstGeom prst="rect">
            <a:avLst/>
          </a:prstGeom>
          <a:noFill/>
        </p:spPr>
        <p:txBody>
          <a:bodyPr wrap="square" rtlCol="0">
            <a:spAutoFit/>
          </a:bodyPr>
          <a:lstStyle/>
          <a:p>
            <a:r>
              <a:rPr lang="en-US" sz="1100" dirty="0">
                <a:solidFill>
                  <a:schemeClr val="bg1"/>
                </a:solidFill>
              </a:rPr>
              <a:t>Courtesy of the Ellen G. White Estate, Inc. </a:t>
            </a:r>
          </a:p>
        </p:txBody>
      </p:sp>
    </p:spTree>
    <p:extLst>
      <p:ext uri="{BB962C8B-B14F-4D97-AF65-F5344CB8AC3E}">
        <p14:creationId xmlns:p14="http://schemas.microsoft.com/office/powerpoint/2010/main" val="3098715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430119" y="312013"/>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Why Jesus Waits</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285982" y="1358957"/>
            <a:ext cx="6138337" cy="4432244"/>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60020" indent="-160020">
              <a:lnSpc>
                <a:spcPct val="90000"/>
              </a:lnSpc>
            </a:pPr>
            <a:r>
              <a:rPr lang="en-US" sz="3200" kern="0" dirty="0">
                <a:solidFill>
                  <a:srgbClr val="003D69"/>
                </a:solidFill>
              </a:rPr>
              <a:t>“Christ is waiting with longing desire for the manifestation of Himself in His church. When the character of Christ shall be perfectly reproduced in His people, then He will come to claim them as His own. It is the privilege of every Christian not only to look for but to hasten the coming of our Lord Jesus Christ.</a:t>
            </a:r>
          </a:p>
        </p:txBody>
      </p:sp>
      <p:pic>
        <p:nvPicPr>
          <p:cNvPr id="9" name="Picture 8" descr="A vintage photo of a person&#10;&#10;Description automatically generated">
            <a:extLst>
              <a:ext uri="{FF2B5EF4-FFF2-40B4-BE49-F238E27FC236}">
                <a16:creationId xmlns:a16="http://schemas.microsoft.com/office/drawing/2014/main" id="{E3A0A680-2851-EB4D-8804-836EE4C01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810540" cy="6858000"/>
          </a:xfrm>
          <a:prstGeom prst="rect">
            <a:avLst/>
          </a:prstGeom>
          <a:effectLst>
            <a:softEdge rad="0"/>
          </a:effectLst>
        </p:spPr>
      </p:pic>
      <p:sp>
        <p:nvSpPr>
          <p:cNvPr id="12" name="TextBox 11">
            <a:extLst>
              <a:ext uri="{FF2B5EF4-FFF2-40B4-BE49-F238E27FC236}">
                <a16:creationId xmlns:a16="http://schemas.microsoft.com/office/drawing/2014/main" id="{E7DF78D3-3779-4843-9992-E2D910EC767B}"/>
              </a:ext>
            </a:extLst>
          </p:cNvPr>
          <p:cNvSpPr txBox="1"/>
          <p:nvPr/>
        </p:nvSpPr>
        <p:spPr>
          <a:xfrm>
            <a:off x="567263" y="6477000"/>
            <a:ext cx="2743200" cy="261610"/>
          </a:xfrm>
          <a:prstGeom prst="rect">
            <a:avLst/>
          </a:prstGeom>
          <a:noFill/>
        </p:spPr>
        <p:txBody>
          <a:bodyPr wrap="square" rtlCol="0">
            <a:spAutoFit/>
          </a:bodyPr>
          <a:lstStyle/>
          <a:p>
            <a:r>
              <a:rPr lang="en-US" sz="1100" dirty="0">
                <a:solidFill>
                  <a:schemeClr val="bg1"/>
                </a:solidFill>
              </a:rPr>
              <a:t>Courtesy of the Ellen G. White Estate, Inc. </a:t>
            </a:r>
          </a:p>
        </p:txBody>
      </p:sp>
      <p:sp>
        <p:nvSpPr>
          <p:cNvPr id="2" name="TextBox 1">
            <a:extLst>
              <a:ext uri="{FF2B5EF4-FFF2-40B4-BE49-F238E27FC236}">
                <a16:creationId xmlns:a16="http://schemas.microsoft.com/office/drawing/2014/main" id="{A1A0FBC1-9682-D24C-97CE-0B9F9272104A}"/>
              </a:ext>
            </a:extLst>
          </p:cNvPr>
          <p:cNvSpPr txBox="1"/>
          <p:nvPr/>
        </p:nvSpPr>
        <p:spPr>
          <a:xfrm>
            <a:off x="6248400" y="6355487"/>
            <a:ext cx="4038600" cy="381000"/>
          </a:xfrm>
          <a:prstGeom prst="rect">
            <a:avLst/>
          </a:prstGeom>
          <a:noFill/>
        </p:spPr>
        <p:txBody>
          <a:bodyPr wrap="square" rtlCol="0">
            <a:spAutoFit/>
          </a:bodyPr>
          <a:lstStyle/>
          <a:p>
            <a:pPr algn="r"/>
            <a:r>
              <a:rPr lang="en-US" kern="0" dirty="0">
                <a:solidFill>
                  <a:srgbClr val="003D69"/>
                </a:solidFill>
              </a:rPr>
              <a:t>Christ’s Object Lessons, 69</a:t>
            </a:r>
            <a:endParaRPr lang="en-US" dirty="0"/>
          </a:p>
        </p:txBody>
      </p:sp>
    </p:spTree>
    <p:extLst>
      <p:ext uri="{BB962C8B-B14F-4D97-AF65-F5344CB8AC3E}">
        <p14:creationId xmlns:p14="http://schemas.microsoft.com/office/powerpoint/2010/main" val="301315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4430119" y="312013"/>
            <a:ext cx="6138338"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Why Jesus Waits</a:t>
            </a:r>
          </a:p>
        </p:txBody>
      </p:sp>
      <p:sp>
        <p:nvSpPr>
          <p:cNvPr id="8" name="Rectangle 3">
            <a:extLst>
              <a:ext uri="{FF2B5EF4-FFF2-40B4-BE49-F238E27FC236}">
                <a16:creationId xmlns:a16="http://schemas.microsoft.com/office/drawing/2014/main" id="{099F89AD-1729-4246-8818-3C5E56C728E3}"/>
              </a:ext>
            </a:extLst>
          </p:cNvPr>
          <p:cNvSpPr txBox="1">
            <a:spLocks noChangeArrowheads="1"/>
          </p:cNvSpPr>
          <p:nvPr/>
        </p:nvSpPr>
        <p:spPr>
          <a:xfrm>
            <a:off x="4285982" y="1358957"/>
            <a:ext cx="6138337" cy="3746444"/>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60020" indent="-160020">
              <a:lnSpc>
                <a:spcPct val="90000"/>
              </a:lnSpc>
            </a:pPr>
            <a:r>
              <a:rPr lang="en-US" sz="3200" kern="0" dirty="0">
                <a:solidFill>
                  <a:srgbClr val="003D69"/>
                </a:solidFill>
              </a:rPr>
              <a:t>“…Were all who profess His name bearing fruit to His glory, how quickly the whole world would be sown with the seed of the gospel. Quickly the last great harvest would be ripened, and Christ would come to gather the precious grain.”</a:t>
            </a:r>
          </a:p>
        </p:txBody>
      </p:sp>
      <p:pic>
        <p:nvPicPr>
          <p:cNvPr id="9" name="Picture 8" descr="A vintage photo of a person&#10;&#10;Description automatically generated">
            <a:extLst>
              <a:ext uri="{FF2B5EF4-FFF2-40B4-BE49-F238E27FC236}">
                <a16:creationId xmlns:a16="http://schemas.microsoft.com/office/drawing/2014/main" id="{E3A0A680-2851-EB4D-8804-836EE4C01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810540" cy="6858000"/>
          </a:xfrm>
          <a:prstGeom prst="rect">
            <a:avLst/>
          </a:prstGeom>
          <a:effectLst>
            <a:softEdge rad="0"/>
          </a:effectLst>
        </p:spPr>
      </p:pic>
      <p:sp>
        <p:nvSpPr>
          <p:cNvPr id="12" name="TextBox 11">
            <a:extLst>
              <a:ext uri="{FF2B5EF4-FFF2-40B4-BE49-F238E27FC236}">
                <a16:creationId xmlns:a16="http://schemas.microsoft.com/office/drawing/2014/main" id="{E7DF78D3-3779-4843-9992-E2D910EC767B}"/>
              </a:ext>
            </a:extLst>
          </p:cNvPr>
          <p:cNvSpPr txBox="1"/>
          <p:nvPr/>
        </p:nvSpPr>
        <p:spPr>
          <a:xfrm>
            <a:off x="567263" y="6477000"/>
            <a:ext cx="2743200" cy="261610"/>
          </a:xfrm>
          <a:prstGeom prst="rect">
            <a:avLst/>
          </a:prstGeom>
          <a:noFill/>
        </p:spPr>
        <p:txBody>
          <a:bodyPr wrap="square" rtlCol="0">
            <a:spAutoFit/>
          </a:bodyPr>
          <a:lstStyle/>
          <a:p>
            <a:r>
              <a:rPr lang="en-US" sz="1100" dirty="0">
                <a:solidFill>
                  <a:schemeClr val="bg1"/>
                </a:solidFill>
              </a:rPr>
              <a:t>Courtesy of the Ellen G. White Estate, Inc. </a:t>
            </a:r>
          </a:p>
        </p:txBody>
      </p:sp>
      <p:sp>
        <p:nvSpPr>
          <p:cNvPr id="2" name="TextBox 1">
            <a:extLst>
              <a:ext uri="{FF2B5EF4-FFF2-40B4-BE49-F238E27FC236}">
                <a16:creationId xmlns:a16="http://schemas.microsoft.com/office/drawing/2014/main" id="{98D8A59E-BD10-2D44-97AA-89455176A2B4}"/>
              </a:ext>
            </a:extLst>
          </p:cNvPr>
          <p:cNvSpPr txBox="1"/>
          <p:nvPr/>
        </p:nvSpPr>
        <p:spPr>
          <a:xfrm>
            <a:off x="6858000" y="6286500"/>
            <a:ext cx="3429000" cy="381000"/>
          </a:xfrm>
          <a:prstGeom prst="rect">
            <a:avLst/>
          </a:prstGeom>
          <a:noFill/>
        </p:spPr>
        <p:txBody>
          <a:bodyPr wrap="square" rtlCol="0">
            <a:spAutoFit/>
          </a:bodyPr>
          <a:lstStyle/>
          <a:p>
            <a:pPr algn="r"/>
            <a:r>
              <a:rPr lang="en-US" kern="0" dirty="0">
                <a:solidFill>
                  <a:srgbClr val="003D69"/>
                </a:solidFill>
              </a:rPr>
              <a:t>Christ’s Object Lessons, 69</a:t>
            </a:r>
            <a:endParaRPr lang="en-US" dirty="0"/>
          </a:p>
        </p:txBody>
      </p:sp>
    </p:spTree>
    <p:extLst>
      <p:ext uri="{BB962C8B-B14F-4D97-AF65-F5344CB8AC3E}">
        <p14:creationId xmlns:p14="http://schemas.microsoft.com/office/powerpoint/2010/main" val="42458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Now More Than Ever 2020 FACEBOOK.jpg" descr="Now More Than Ever 2020 FACEBOOK.jpg"/>
          <p:cNvPicPr>
            <a:picLocks noGrp="1" noChangeAspect="1"/>
          </p:cNvPicPr>
          <p:nvPr>
            <p:ph type="pic" idx="21"/>
          </p:nvPr>
        </p:nvPicPr>
        <p:blipFill>
          <a:blip r:embed="rId2">
            <a:extLst>
              <a:ext uri="{28A0092B-C50C-407E-A947-70E740481C1C}">
                <a14:useLocalDpi xmlns:a14="http://schemas.microsoft.com/office/drawing/2010/main"/>
              </a:ext>
            </a:extLst>
          </a:blip>
          <a:srcRect/>
          <a:stretch>
            <a:fillRect/>
          </a:stretch>
        </p:blipFill>
        <p:spPr>
          <a:xfrm>
            <a:off x="-224036" y="-42070"/>
            <a:ext cx="12554861" cy="6909054"/>
          </a:xfrm>
          <a:prstGeom prst="rect">
            <a:avLst/>
          </a:prstGeom>
        </p:spPr>
      </p:pic>
      <p:pic>
        <p:nvPicPr>
          <p:cNvPr id="201" name="Dr. David R. Williams, PhD, MPH… Dr. David R. Williams, PhD, MPHHarvard T.H. Chan School of Public Health" descr="Dr. David R. Williams, PhD, MPH… Dr. David R. Williams, PhD, MPHHarvard T.H. Chan School of Public Health"/>
          <p:cNvPicPr>
            <a:picLocks/>
          </p:cNvPicPr>
          <p:nvPr/>
        </p:nvPicPr>
        <p:blipFill>
          <a:blip r:embed="rId3" cstate="screen">
            <a:extLst>
              <a:ext uri="{28A0092B-C50C-407E-A947-70E740481C1C}">
                <a14:useLocalDpi xmlns:a14="http://schemas.microsoft.com/office/drawing/2010/main"/>
              </a:ext>
            </a:extLst>
          </a:blip>
          <a:stretch>
            <a:fillRect/>
          </a:stretch>
        </p:blipFill>
        <p:spPr>
          <a:xfrm>
            <a:off x="1612906" y="5071051"/>
            <a:ext cx="8881059" cy="1514415"/>
          </a:xfrm>
          <a:prstGeom prst="rect">
            <a:avLst/>
          </a:prstGeom>
        </p:spPr>
      </p:pic>
    </p:spTree>
    <p:extLst>
      <p:ext uri="{BB962C8B-B14F-4D97-AF65-F5344CB8AC3E}">
        <p14:creationId xmlns:p14="http://schemas.microsoft.com/office/powerpoint/2010/main" val="83939462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2" name="Content Placeholder 3">
            <a:extLst>
              <a:ext uri="{FF2B5EF4-FFF2-40B4-BE49-F238E27FC236}">
                <a16:creationId xmlns:a16="http://schemas.microsoft.com/office/drawing/2014/main" id="{89A4FF6A-F574-384A-A85D-AE6B5B4F1994}"/>
              </a:ext>
            </a:extLst>
          </p:cNvPr>
          <p:cNvSpPr txBox="1">
            <a:spLocks/>
          </p:cNvSpPr>
          <p:nvPr/>
        </p:nvSpPr>
        <p:spPr>
          <a:xfrm>
            <a:off x="1333500" y="2514600"/>
            <a:ext cx="8458200" cy="5105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US" b="1" kern="0" dirty="0">
              <a:solidFill>
                <a:srgbClr val="003D69"/>
              </a:solidFill>
            </a:endParaRPr>
          </a:p>
          <a:p>
            <a:r>
              <a:rPr lang="en-US" sz="3200" kern="0" baseline="30000" dirty="0">
                <a:solidFill>
                  <a:srgbClr val="003D69"/>
                </a:solidFill>
                <a:latin typeface="Noto Sans" panose="020B0502040504020204" pitchFamily="34" charset="0"/>
                <a:ea typeface="Noto Sans" panose="020B0502040504020204" pitchFamily="34" charset="0"/>
                <a:cs typeface="Noto Sans" panose="020B0502040504020204" pitchFamily="34" charset="0"/>
              </a:rPr>
              <a:t>“</a:t>
            </a:r>
            <a: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By this shall all men know that ye are my disciples, if ye have love one to another.” 							</a:t>
            </a:r>
          </a:p>
          <a:p>
            <a: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						</a:t>
            </a:r>
            <a:r>
              <a:rPr lang="en-US" sz="24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John 13:35 </a:t>
            </a:r>
            <a:br>
              <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br>
            <a:endParaRPr lang="en-US" sz="3200" kern="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a:p>
            <a:endParaRPr lang="en-US" sz="2400" kern="0" dirty="0">
              <a:solidFill>
                <a:srgbClr val="003D69"/>
              </a:solidFill>
            </a:endParaRPr>
          </a:p>
        </p:txBody>
      </p:sp>
      <p:sp>
        <p:nvSpPr>
          <p:cNvPr id="14" name="TextBox 13">
            <a:extLst>
              <a:ext uri="{FF2B5EF4-FFF2-40B4-BE49-F238E27FC236}">
                <a16:creationId xmlns:a16="http://schemas.microsoft.com/office/drawing/2014/main" id="{427DBC4D-CBDD-054B-8247-7FB283A60E87}"/>
              </a:ext>
            </a:extLst>
          </p:cNvPr>
          <p:cNvSpPr txBox="1"/>
          <p:nvPr/>
        </p:nvSpPr>
        <p:spPr>
          <a:xfrm>
            <a:off x="1219200" y="527532"/>
            <a:ext cx="8534400" cy="707886"/>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TEST OF TRUE CHRISTIANITY</a:t>
            </a:r>
          </a:p>
        </p:txBody>
      </p:sp>
    </p:spTree>
    <p:extLst>
      <p:ext uri="{BB962C8B-B14F-4D97-AF65-F5344CB8AC3E}">
        <p14:creationId xmlns:p14="http://schemas.microsoft.com/office/powerpoint/2010/main" val="9706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1219200" y="527532"/>
            <a:ext cx="8534400" cy="707886"/>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THE TEST OF TRUE CHRISTIANITY</a:t>
            </a:r>
          </a:p>
        </p:txBody>
      </p:sp>
      <p:sp>
        <p:nvSpPr>
          <p:cNvPr id="12" name="Content Placeholder 3">
            <a:extLst>
              <a:ext uri="{FF2B5EF4-FFF2-40B4-BE49-F238E27FC236}">
                <a16:creationId xmlns:a16="http://schemas.microsoft.com/office/drawing/2014/main" id="{89A4FF6A-F574-384A-A85D-AE6B5B4F1994}"/>
              </a:ext>
            </a:extLst>
          </p:cNvPr>
          <p:cNvSpPr txBox="1">
            <a:spLocks/>
          </p:cNvSpPr>
          <p:nvPr/>
        </p:nvSpPr>
        <p:spPr>
          <a:xfrm>
            <a:off x="1219200" y="1742941"/>
            <a:ext cx="8458200" cy="5105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36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Living: “Your love for one another will prove to the world that you are my disciples.”</a:t>
            </a:r>
            <a:br>
              <a:rPr lang="en-US" sz="36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br>
            <a:endParaRPr lang="en-US" sz="3600" kern="0" dirty="0">
              <a:solidFill>
                <a:srgbClr val="003D69"/>
              </a:solidFill>
              <a:latin typeface="Noto Sans" panose="020B0502040504020204" pitchFamily="34" charset="0"/>
              <a:ea typeface="Noto Sans" panose="020B0502040504020204" pitchFamily="34" charset="0"/>
              <a:cs typeface="Noto Sans" panose="020B0502040504020204" pitchFamily="34" charset="0"/>
            </a:endParaRPr>
          </a:p>
          <a:p>
            <a:r>
              <a:rPr lang="en-US" sz="36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Message: “This is how everyone will recognize that you are my disciples -- when they see the love you have for each other."</a:t>
            </a:r>
          </a:p>
          <a:p>
            <a:endParaRPr lang="en-US" sz="2400" kern="0" dirty="0">
              <a:solidFill>
                <a:srgbClr val="003D69"/>
              </a:solidFill>
            </a:endParaRPr>
          </a:p>
        </p:txBody>
      </p:sp>
    </p:spTree>
    <p:extLst>
      <p:ext uri="{BB962C8B-B14F-4D97-AF65-F5344CB8AC3E}">
        <p14:creationId xmlns:p14="http://schemas.microsoft.com/office/powerpoint/2010/main" val="275092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753" y="383341"/>
            <a:ext cx="9208447" cy="409086"/>
          </a:xfrm>
          <a:prstGeom prst="rect">
            <a:avLst/>
          </a:prstGeom>
        </p:spPr>
        <p:txBody>
          <a:bodyPr vert="horz" wrap="square" lIns="0" tIns="16510" rIns="0" bIns="0" rtlCol="0">
            <a:spAutoFit/>
          </a:bodyPr>
          <a:lstStyle/>
          <a:p>
            <a:pPr marL="12700">
              <a:lnSpc>
                <a:spcPct val="100000"/>
              </a:lnSpc>
              <a:spcBef>
                <a:spcPts val="130"/>
              </a:spcBef>
              <a:tabLst>
                <a:tab pos="1261110" algn="l"/>
              </a:tabLst>
            </a:pPr>
            <a:r>
              <a:rPr lang="en-US" sz="2550" b="0" spc="335" dirty="0">
                <a:solidFill>
                  <a:srgbClr val="808285"/>
                </a:solidFill>
                <a:latin typeface="Noto Sans"/>
                <a:cs typeface="Noto Sans"/>
              </a:rPr>
              <a:t>DEATHS OF COVID-19, THROUGH JUNE 24, 2020</a:t>
            </a:r>
            <a:endParaRPr sz="2550" dirty="0">
              <a:latin typeface="Noto Sans"/>
              <a:cs typeface="Noto Sans"/>
            </a:endParaRPr>
          </a:p>
        </p:txBody>
      </p:sp>
      <p:sp>
        <p:nvSpPr>
          <p:cNvPr id="3" name="object 3"/>
          <p:cNvSpPr/>
          <p:nvPr/>
        </p:nvSpPr>
        <p:spPr>
          <a:xfrm>
            <a:off x="10567034" y="0"/>
            <a:ext cx="1621918"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7"/>
          <p:cNvSpPr/>
          <p:nvPr/>
        </p:nvSpPr>
        <p:spPr>
          <a:xfrm>
            <a:off x="420831" y="2530539"/>
            <a:ext cx="6513369" cy="960755"/>
          </a:xfrm>
          <a:custGeom>
            <a:avLst/>
            <a:gdLst/>
            <a:ahLst/>
            <a:cxnLst/>
            <a:rect l="l" t="t" r="r" b="b"/>
            <a:pathLst>
              <a:path w="6454140" h="960754">
                <a:moveTo>
                  <a:pt x="53441" y="0"/>
                </a:moveTo>
                <a:lnTo>
                  <a:pt x="25140" y="3266"/>
                </a:lnTo>
                <a:lnTo>
                  <a:pt x="9166" y="13492"/>
                </a:lnTo>
                <a:lnTo>
                  <a:pt x="2131" y="31259"/>
                </a:lnTo>
                <a:lnTo>
                  <a:pt x="647" y="57150"/>
                </a:lnTo>
                <a:lnTo>
                  <a:pt x="1137" y="156623"/>
                </a:lnTo>
                <a:lnTo>
                  <a:pt x="1547" y="256250"/>
                </a:lnTo>
                <a:lnTo>
                  <a:pt x="1712" y="306064"/>
                </a:lnTo>
                <a:lnTo>
                  <a:pt x="1844" y="355878"/>
                </a:lnTo>
                <a:lnTo>
                  <a:pt x="1967" y="552020"/>
                </a:lnTo>
                <a:lnTo>
                  <a:pt x="1868" y="604948"/>
                </a:lnTo>
                <a:lnTo>
                  <a:pt x="1715" y="654761"/>
                </a:lnTo>
                <a:lnTo>
                  <a:pt x="1501" y="704574"/>
                </a:lnTo>
                <a:lnTo>
                  <a:pt x="1220" y="754387"/>
                </a:lnTo>
                <a:lnTo>
                  <a:pt x="868" y="804199"/>
                </a:lnTo>
                <a:lnTo>
                  <a:pt x="442" y="854010"/>
                </a:lnTo>
                <a:lnTo>
                  <a:pt x="0" y="898410"/>
                </a:lnTo>
                <a:lnTo>
                  <a:pt x="3049" y="930556"/>
                </a:lnTo>
                <a:lnTo>
                  <a:pt x="13954" y="949463"/>
                </a:lnTo>
                <a:lnTo>
                  <a:pt x="34064" y="958394"/>
                </a:lnTo>
                <a:lnTo>
                  <a:pt x="64731" y="960615"/>
                </a:lnTo>
                <a:lnTo>
                  <a:pt x="6406728" y="959599"/>
                </a:lnTo>
                <a:lnTo>
                  <a:pt x="6421864" y="958500"/>
                </a:lnTo>
                <a:lnTo>
                  <a:pt x="6440435" y="950339"/>
                </a:lnTo>
                <a:lnTo>
                  <a:pt x="6450621" y="933098"/>
                </a:lnTo>
                <a:lnTo>
                  <a:pt x="6453555" y="903820"/>
                </a:lnTo>
                <a:lnTo>
                  <a:pt x="6453127" y="848929"/>
                </a:lnTo>
                <a:lnTo>
                  <a:pt x="6452798" y="799446"/>
                </a:lnTo>
                <a:lnTo>
                  <a:pt x="6452523" y="749963"/>
                </a:lnTo>
                <a:lnTo>
                  <a:pt x="6452300" y="700478"/>
                </a:lnTo>
                <a:lnTo>
                  <a:pt x="6452128" y="650993"/>
                </a:lnTo>
                <a:lnTo>
                  <a:pt x="6452004" y="601507"/>
                </a:lnTo>
                <a:lnTo>
                  <a:pt x="6452034" y="354070"/>
                </a:lnTo>
                <a:lnTo>
                  <a:pt x="6452155" y="304583"/>
                </a:lnTo>
                <a:lnTo>
                  <a:pt x="6452310" y="255095"/>
                </a:lnTo>
                <a:lnTo>
                  <a:pt x="6452493" y="206436"/>
                </a:lnTo>
                <a:lnTo>
                  <a:pt x="6452713" y="156121"/>
                </a:lnTo>
                <a:lnTo>
                  <a:pt x="6452955" y="106810"/>
                </a:lnTo>
                <a:lnTo>
                  <a:pt x="6453225" y="56997"/>
                </a:lnTo>
                <a:lnTo>
                  <a:pt x="6451431" y="30599"/>
                </a:lnTo>
                <a:lnTo>
                  <a:pt x="6443768" y="12966"/>
                </a:lnTo>
                <a:lnTo>
                  <a:pt x="6427331" y="3115"/>
                </a:lnTo>
                <a:lnTo>
                  <a:pt x="6407644" y="978"/>
                </a:lnTo>
                <a:lnTo>
                  <a:pt x="2591745" y="978"/>
                </a:lnTo>
                <a:lnTo>
                  <a:pt x="53441" y="0"/>
                </a:lnTo>
                <a:close/>
              </a:path>
              <a:path w="6454140" h="960754">
                <a:moveTo>
                  <a:pt x="6406728" y="959599"/>
                </a:moveTo>
                <a:lnTo>
                  <a:pt x="3229254" y="959599"/>
                </a:lnTo>
                <a:lnTo>
                  <a:pt x="6393776" y="960539"/>
                </a:lnTo>
                <a:lnTo>
                  <a:pt x="6406728" y="959599"/>
                </a:lnTo>
                <a:close/>
              </a:path>
              <a:path w="6454140" h="960754">
                <a:moveTo>
                  <a:pt x="6399212" y="63"/>
                </a:moveTo>
                <a:lnTo>
                  <a:pt x="2591745" y="978"/>
                </a:lnTo>
                <a:lnTo>
                  <a:pt x="6407644" y="978"/>
                </a:lnTo>
                <a:lnTo>
                  <a:pt x="6399212" y="63"/>
                </a:lnTo>
                <a:close/>
              </a:path>
            </a:pathLst>
          </a:custGeom>
          <a:solidFill>
            <a:srgbClr val="3D8291"/>
          </a:solidFill>
        </p:spPr>
        <p:txBody>
          <a:bodyPr wrap="square" lIns="0" tIns="0" rIns="0" bIns="0" rtlCol="0"/>
          <a:lstStyle/>
          <a:p>
            <a:endParaRPr/>
          </a:p>
        </p:txBody>
      </p:sp>
      <p:sp>
        <p:nvSpPr>
          <p:cNvPr id="8" name="object 8"/>
          <p:cNvSpPr/>
          <p:nvPr/>
        </p:nvSpPr>
        <p:spPr>
          <a:xfrm>
            <a:off x="420959" y="3646521"/>
            <a:ext cx="3065145" cy="961390"/>
          </a:xfrm>
          <a:custGeom>
            <a:avLst/>
            <a:gdLst/>
            <a:ahLst/>
            <a:cxnLst/>
            <a:rect l="l" t="t" r="r" b="b"/>
            <a:pathLst>
              <a:path w="5485765" h="961389">
                <a:moveTo>
                  <a:pt x="55422" y="127"/>
                </a:moveTo>
                <a:lnTo>
                  <a:pt x="28595" y="2366"/>
                </a:lnTo>
                <a:lnTo>
                  <a:pt x="11542" y="10655"/>
                </a:lnTo>
                <a:lnTo>
                  <a:pt x="2621" y="27287"/>
                </a:lnTo>
                <a:lnTo>
                  <a:pt x="190" y="54559"/>
                </a:lnTo>
                <a:lnTo>
                  <a:pt x="586" y="107997"/>
                </a:lnTo>
                <a:lnTo>
                  <a:pt x="923" y="159054"/>
                </a:lnTo>
                <a:lnTo>
                  <a:pt x="1221" y="211302"/>
                </a:lnTo>
                <a:lnTo>
                  <a:pt x="1471" y="263550"/>
                </a:lnTo>
                <a:lnTo>
                  <a:pt x="1671" y="315799"/>
                </a:lnTo>
                <a:lnTo>
                  <a:pt x="1784" y="355511"/>
                </a:lnTo>
                <a:lnTo>
                  <a:pt x="1888" y="553523"/>
                </a:lnTo>
                <a:lnTo>
                  <a:pt x="1710" y="629291"/>
                </a:lnTo>
                <a:lnTo>
                  <a:pt x="1504" y="681539"/>
                </a:lnTo>
                <a:lnTo>
                  <a:pt x="1232" y="733786"/>
                </a:lnTo>
                <a:lnTo>
                  <a:pt x="892" y="786033"/>
                </a:lnTo>
                <a:lnTo>
                  <a:pt x="482" y="838278"/>
                </a:lnTo>
                <a:lnTo>
                  <a:pt x="0" y="890524"/>
                </a:lnTo>
                <a:lnTo>
                  <a:pt x="2203" y="924309"/>
                </a:lnTo>
                <a:lnTo>
                  <a:pt x="11960" y="946051"/>
                </a:lnTo>
                <a:lnTo>
                  <a:pt x="32789" y="957653"/>
                </a:lnTo>
                <a:lnTo>
                  <a:pt x="68211" y="961021"/>
                </a:lnTo>
                <a:lnTo>
                  <a:pt x="5439132" y="959391"/>
                </a:lnTo>
                <a:lnTo>
                  <a:pt x="5454070" y="958230"/>
                </a:lnTo>
                <a:lnTo>
                  <a:pt x="5473126" y="949229"/>
                </a:lnTo>
                <a:lnTo>
                  <a:pt x="5483055" y="930760"/>
                </a:lnTo>
                <a:lnTo>
                  <a:pt x="5485701" y="900023"/>
                </a:lnTo>
                <a:lnTo>
                  <a:pt x="5485142" y="838278"/>
                </a:lnTo>
                <a:lnTo>
                  <a:pt x="5484844" y="801028"/>
                </a:lnTo>
                <a:lnTo>
                  <a:pt x="5484509" y="751529"/>
                </a:lnTo>
                <a:lnTo>
                  <a:pt x="5484235" y="702028"/>
                </a:lnTo>
                <a:lnTo>
                  <a:pt x="5484020" y="652527"/>
                </a:lnTo>
                <a:lnTo>
                  <a:pt x="5483863" y="603026"/>
                </a:lnTo>
                <a:lnTo>
                  <a:pt x="5483761" y="553523"/>
                </a:lnTo>
                <a:lnTo>
                  <a:pt x="5483882" y="355511"/>
                </a:lnTo>
                <a:lnTo>
                  <a:pt x="5484037" y="306007"/>
                </a:lnTo>
                <a:lnTo>
                  <a:pt x="5484237" y="256504"/>
                </a:lnTo>
                <a:lnTo>
                  <a:pt x="5484483" y="207001"/>
                </a:lnTo>
                <a:lnTo>
                  <a:pt x="5484772" y="157499"/>
                </a:lnTo>
                <a:lnTo>
                  <a:pt x="5485111" y="106806"/>
                </a:lnTo>
                <a:lnTo>
                  <a:pt x="5485472" y="58496"/>
                </a:lnTo>
                <a:lnTo>
                  <a:pt x="5483226" y="30059"/>
                </a:lnTo>
                <a:lnTo>
                  <a:pt x="5474423" y="12088"/>
                </a:lnTo>
                <a:lnTo>
                  <a:pt x="5456772" y="2698"/>
                </a:lnTo>
                <a:lnTo>
                  <a:pt x="5437696" y="910"/>
                </a:lnTo>
                <a:lnTo>
                  <a:pt x="2234856" y="910"/>
                </a:lnTo>
                <a:lnTo>
                  <a:pt x="55422" y="127"/>
                </a:lnTo>
                <a:close/>
              </a:path>
              <a:path w="5485765" h="961389">
                <a:moveTo>
                  <a:pt x="5439132" y="959391"/>
                </a:moveTo>
                <a:lnTo>
                  <a:pt x="1428167" y="959391"/>
                </a:lnTo>
                <a:lnTo>
                  <a:pt x="5424043" y="960564"/>
                </a:lnTo>
                <a:lnTo>
                  <a:pt x="5439132" y="959391"/>
                </a:lnTo>
                <a:close/>
              </a:path>
              <a:path w="5485765" h="961389">
                <a:moveTo>
                  <a:pt x="5427980" y="0"/>
                </a:moveTo>
                <a:lnTo>
                  <a:pt x="2234856" y="910"/>
                </a:lnTo>
                <a:lnTo>
                  <a:pt x="5437696" y="910"/>
                </a:lnTo>
                <a:lnTo>
                  <a:pt x="5427980" y="0"/>
                </a:lnTo>
                <a:close/>
              </a:path>
            </a:pathLst>
          </a:custGeom>
          <a:solidFill>
            <a:srgbClr val="E36625"/>
          </a:solidFill>
        </p:spPr>
        <p:txBody>
          <a:bodyPr wrap="square" lIns="0" tIns="0" rIns="0" bIns="0" rtlCol="0"/>
          <a:lstStyle/>
          <a:p>
            <a:endParaRPr/>
          </a:p>
        </p:txBody>
      </p:sp>
      <p:sp>
        <p:nvSpPr>
          <p:cNvPr id="9" name="object 9"/>
          <p:cNvSpPr/>
          <p:nvPr/>
        </p:nvSpPr>
        <p:spPr>
          <a:xfrm>
            <a:off x="420914" y="1415285"/>
            <a:ext cx="2703286" cy="960755"/>
          </a:xfrm>
          <a:custGeom>
            <a:avLst/>
            <a:gdLst/>
            <a:ahLst/>
            <a:cxnLst/>
            <a:rect l="l" t="t" r="r" b="b"/>
            <a:pathLst>
              <a:path w="4194810" h="960755">
                <a:moveTo>
                  <a:pt x="4149667" y="959322"/>
                </a:moveTo>
                <a:lnTo>
                  <a:pt x="2859556" y="959322"/>
                </a:lnTo>
                <a:lnTo>
                  <a:pt x="4134230" y="960716"/>
                </a:lnTo>
                <a:lnTo>
                  <a:pt x="4149667" y="959322"/>
                </a:lnTo>
                <a:close/>
              </a:path>
              <a:path w="4194810" h="960755">
                <a:moveTo>
                  <a:pt x="51650" y="0"/>
                </a:moveTo>
                <a:lnTo>
                  <a:pt x="25318" y="2636"/>
                </a:lnTo>
                <a:lnTo>
                  <a:pt x="9666" y="11498"/>
                </a:lnTo>
                <a:lnTo>
                  <a:pt x="2189" y="27930"/>
                </a:lnTo>
                <a:lnTo>
                  <a:pt x="381" y="53276"/>
                </a:lnTo>
                <a:lnTo>
                  <a:pt x="677" y="103098"/>
                </a:lnTo>
                <a:lnTo>
                  <a:pt x="946" y="152920"/>
                </a:lnTo>
                <a:lnTo>
                  <a:pt x="1186" y="202742"/>
                </a:lnTo>
                <a:lnTo>
                  <a:pt x="1393" y="252565"/>
                </a:lnTo>
                <a:lnTo>
                  <a:pt x="1565" y="302388"/>
                </a:lnTo>
                <a:lnTo>
                  <a:pt x="1697" y="351398"/>
                </a:lnTo>
                <a:lnTo>
                  <a:pt x="1816" y="550690"/>
                </a:lnTo>
                <a:lnTo>
                  <a:pt x="1726" y="601326"/>
                </a:lnTo>
                <a:lnTo>
                  <a:pt x="1584" y="651148"/>
                </a:lnTo>
                <a:lnTo>
                  <a:pt x="1387" y="700970"/>
                </a:lnTo>
                <a:lnTo>
                  <a:pt x="1132" y="750791"/>
                </a:lnTo>
                <a:lnTo>
                  <a:pt x="818" y="800612"/>
                </a:lnTo>
                <a:lnTo>
                  <a:pt x="441" y="850432"/>
                </a:lnTo>
                <a:lnTo>
                  <a:pt x="0" y="900252"/>
                </a:lnTo>
                <a:lnTo>
                  <a:pt x="2477" y="930600"/>
                </a:lnTo>
                <a:lnTo>
                  <a:pt x="12039" y="949053"/>
                </a:lnTo>
                <a:lnTo>
                  <a:pt x="30793" y="958193"/>
                </a:lnTo>
                <a:lnTo>
                  <a:pt x="60845" y="960602"/>
                </a:lnTo>
                <a:lnTo>
                  <a:pt x="2650256" y="959349"/>
                </a:lnTo>
                <a:lnTo>
                  <a:pt x="4149667" y="959322"/>
                </a:lnTo>
                <a:lnTo>
                  <a:pt x="4164855" y="957950"/>
                </a:lnTo>
                <a:lnTo>
                  <a:pt x="4183251" y="948128"/>
                </a:lnTo>
                <a:lnTo>
                  <a:pt x="4192157" y="929280"/>
                </a:lnTo>
                <a:lnTo>
                  <a:pt x="4194314" y="899439"/>
                </a:lnTo>
                <a:lnTo>
                  <a:pt x="4193916" y="849619"/>
                </a:lnTo>
                <a:lnTo>
                  <a:pt x="4193574" y="799799"/>
                </a:lnTo>
                <a:lnTo>
                  <a:pt x="4193285" y="749978"/>
                </a:lnTo>
                <a:lnTo>
                  <a:pt x="4193048" y="700157"/>
                </a:lnTo>
                <a:lnTo>
                  <a:pt x="4192863" y="650335"/>
                </a:lnTo>
                <a:lnTo>
                  <a:pt x="4192729" y="601326"/>
                </a:lnTo>
                <a:lnTo>
                  <a:pt x="4192640" y="550690"/>
                </a:lnTo>
                <a:lnTo>
                  <a:pt x="4192748" y="351398"/>
                </a:lnTo>
                <a:lnTo>
                  <a:pt x="4192883" y="301575"/>
                </a:lnTo>
                <a:lnTo>
                  <a:pt x="4193058" y="251752"/>
                </a:lnTo>
                <a:lnTo>
                  <a:pt x="4193272" y="201929"/>
                </a:lnTo>
                <a:lnTo>
                  <a:pt x="4193524" y="152107"/>
                </a:lnTo>
                <a:lnTo>
                  <a:pt x="4193813" y="102285"/>
                </a:lnTo>
                <a:lnTo>
                  <a:pt x="4194136" y="52463"/>
                </a:lnTo>
                <a:lnTo>
                  <a:pt x="4191948" y="26631"/>
                </a:lnTo>
                <a:lnTo>
                  <a:pt x="4183727" y="10579"/>
                </a:lnTo>
                <a:lnTo>
                  <a:pt x="4167617" y="2375"/>
                </a:lnTo>
                <a:lnTo>
                  <a:pt x="4151220" y="925"/>
                </a:lnTo>
                <a:lnTo>
                  <a:pt x="2424925" y="925"/>
                </a:lnTo>
                <a:lnTo>
                  <a:pt x="51650" y="0"/>
                </a:lnTo>
                <a:close/>
              </a:path>
              <a:path w="4194810" h="960755">
                <a:moveTo>
                  <a:pt x="2650256" y="959349"/>
                </a:moveTo>
                <a:lnTo>
                  <a:pt x="1128645" y="959349"/>
                </a:lnTo>
                <a:lnTo>
                  <a:pt x="2094750" y="959421"/>
                </a:lnTo>
                <a:lnTo>
                  <a:pt x="2650256" y="959349"/>
                </a:lnTo>
                <a:close/>
              </a:path>
              <a:path w="4194810" h="960755">
                <a:moveTo>
                  <a:pt x="4141762" y="88"/>
                </a:moveTo>
                <a:lnTo>
                  <a:pt x="2424925" y="925"/>
                </a:lnTo>
                <a:lnTo>
                  <a:pt x="4151220" y="925"/>
                </a:lnTo>
                <a:lnTo>
                  <a:pt x="4141762" y="88"/>
                </a:lnTo>
                <a:close/>
              </a:path>
            </a:pathLst>
          </a:custGeom>
          <a:solidFill>
            <a:srgbClr val="305780"/>
          </a:solidFill>
        </p:spPr>
        <p:txBody>
          <a:bodyPr wrap="square" lIns="0" tIns="0" rIns="0" bIns="0" rtlCol="0"/>
          <a:lstStyle/>
          <a:p>
            <a:endParaRPr/>
          </a:p>
        </p:txBody>
      </p:sp>
      <p:sp>
        <p:nvSpPr>
          <p:cNvPr id="10" name="object 10"/>
          <p:cNvSpPr/>
          <p:nvPr/>
        </p:nvSpPr>
        <p:spPr>
          <a:xfrm>
            <a:off x="421058" y="4761941"/>
            <a:ext cx="2550742" cy="960119"/>
          </a:xfrm>
          <a:custGeom>
            <a:avLst/>
            <a:gdLst/>
            <a:ahLst/>
            <a:cxnLst/>
            <a:rect l="l" t="t" r="r" b="b"/>
            <a:pathLst>
              <a:path w="3871595" h="960120">
                <a:moveTo>
                  <a:pt x="49441" y="12"/>
                </a:moveTo>
                <a:lnTo>
                  <a:pt x="25333" y="2137"/>
                </a:lnTo>
                <a:lnTo>
                  <a:pt x="10193" y="9785"/>
                </a:lnTo>
                <a:lnTo>
                  <a:pt x="2379" y="24776"/>
                </a:lnTo>
                <a:lnTo>
                  <a:pt x="254" y="48933"/>
                </a:lnTo>
                <a:lnTo>
                  <a:pt x="547" y="99528"/>
                </a:lnTo>
                <a:lnTo>
                  <a:pt x="809" y="149680"/>
                </a:lnTo>
                <a:lnTo>
                  <a:pt x="1040" y="199833"/>
                </a:lnTo>
                <a:lnTo>
                  <a:pt x="1240" y="249986"/>
                </a:lnTo>
                <a:lnTo>
                  <a:pt x="1404" y="300139"/>
                </a:lnTo>
                <a:lnTo>
                  <a:pt x="1528" y="347890"/>
                </a:lnTo>
                <a:lnTo>
                  <a:pt x="1552" y="601063"/>
                </a:lnTo>
                <a:lnTo>
                  <a:pt x="1417" y="651217"/>
                </a:lnTo>
                <a:lnTo>
                  <a:pt x="1232" y="701370"/>
                </a:lnTo>
                <a:lnTo>
                  <a:pt x="995" y="751523"/>
                </a:lnTo>
                <a:lnTo>
                  <a:pt x="702" y="801676"/>
                </a:lnTo>
                <a:lnTo>
                  <a:pt x="352" y="851828"/>
                </a:lnTo>
                <a:lnTo>
                  <a:pt x="0" y="895959"/>
                </a:lnTo>
                <a:lnTo>
                  <a:pt x="2368" y="926941"/>
                </a:lnTo>
                <a:lnTo>
                  <a:pt x="11861" y="946637"/>
                </a:lnTo>
                <a:lnTo>
                  <a:pt x="31118" y="956986"/>
                </a:lnTo>
                <a:lnTo>
                  <a:pt x="62776" y="959929"/>
                </a:lnTo>
                <a:lnTo>
                  <a:pt x="3827316" y="958559"/>
                </a:lnTo>
                <a:lnTo>
                  <a:pt x="3841781" y="957339"/>
                </a:lnTo>
                <a:lnTo>
                  <a:pt x="3859725" y="948420"/>
                </a:lnTo>
                <a:lnTo>
                  <a:pt x="3868951" y="930723"/>
                </a:lnTo>
                <a:lnTo>
                  <a:pt x="3871404" y="901979"/>
                </a:lnTo>
                <a:lnTo>
                  <a:pt x="3870989" y="846137"/>
                </a:lnTo>
                <a:lnTo>
                  <a:pt x="3870673" y="796315"/>
                </a:lnTo>
                <a:lnTo>
                  <a:pt x="3870407" y="746492"/>
                </a:lnTo>
                <a:lnTo>
                  <a:pt x="3870192" y="696668"/>
                </a:lnTo>
                <a:lnTo>
                  <a:pt x="3870036" y="651217"/>
                </a:lnTo>
                <a:lnTo>
                  <a:pt x="3869910" y="601063"/>
                </a:lnTo>
                <a:lnTo>
                  <a:pt x="3869935" y="347890"/>
                </a:lnTo>
                <a:lnTo>
                  <a:pt x="3870057" y="298064"/>
                </a:lnTo>
                <a:lnTo>
                  <a:pt x="3870213" y="248237"/>
                </a:lnTo>
                <a:lnTo>
                  <a:pt x="3870403" y="198411"/>
                </a:lnTo>
                <a:lnTo>
                  <a:pt x="3870624" y="148585"/>
                </a:lnTo>
                <a:lnTo>
                  <a:pt x="3870874" y="98759"/>
                </a:lnTo>
                <a:lnTo>
                  <a:pt x="3871150" y="49377"/>
                </a:lnTo>
                <a:lnTo>
                  <a:pt x="3869114" y="25272"/>
                </a:lnTo>
                <a:lnTo>
                  <a:pt x="3861465" y="10110"/>
                </a:lnTo>
                <a:lnTo>
                  <a:pt x="3846402" y="2237"/>
                </a:lnTo>
                <a:lnTo>
                  <a:pt x="3830371" y="759"/>
                </a:lnTo>
                <a:lnTo>
                  <a:pt x="2343638" y="759"/>
                </a:lnTo>
                <a:lnTo>
                  <a:pt x="49441" y="12"/>
                </a:lnTo>
                <a:close/>
              </a:path>
              <a:path w="3871595" h="960120">
                <a:moveTo>
                  <a:pt x="3826756" y="958606"/>
                </a:moveTo>
                <a:lnTo>
                  <a:pt x="2848803" y="958606"/>
                </a:lnTo>
                <a:lnTo>
                  <a:pt x="3813175" y="959751"/>
                </a:lnTo>
                <a:lnTo>
                  <a:pt x="3826756" y="958606"/>
                </a:lnTo>
                <a:close/>
              </a:path>
              <a:path w="3871595" h="960120">
                <a:moveTo>
                  <a:pt x="3827316" y="958559"/>
                </a:moveTo>
                <a:lnTo>
                  <a:pt x="1074885" y="958559"/>
                </a:lnTo>
                <a:lnTo>
                  <a:pt x="1935187" y="958672"/>
                </a:lnTo>
                <a:lnTo>
                  <a:pt x="3826756" y="958606"/>
                </a:lnTo>
                <a:lnTo>
                  <a:pt x="3827316" y="958559"/>
                </a:lnTo>
                <a:close/>
              </a:path>
              <a:path w="3871595" h="960120">
                <a:moveTo>
                  <a:pt x="3822128" y="0"/>
                </a:moveTo>
                <a:lnTo>
                  <a:pt x="2343638" y="759"/>
                </a:lnTo>
                <a:lnTo>
                  <a:pt x="3830371" y="759"/>
                </a:lnTo>
                <a:lnTo>
                  <a:pt x="3822128" y="0"/>
                </a:lnTo>
                <a:close/>
              </a:path>
            </a:pathLst>
          </a:custGeom>
          <a:solidFill>
            <a:srgbClr val="458D41"/>
          </a:solidFill>
        </p:spPr>
        <p:txBody>
          <a:bodyPr wrap="square" lIns="0" tIns="0" rIns="0" bIns="0" rtlCol="0"/>
          <a:lstStyle/>
          <a:p>
            <a:endParaRPr/>
          </a:p>
        </p:txBody>
      </p:sp>
      <p:sp>
        <p:nvSpPr>
          <p:cNvPr id="13" name="object 3"/>
          <p:cNvSpPr txBox="1"/>
          <p:nvPr/>
        </p:nvSpPr>
        <p:spPr>
          <a:xfrm>
            <a:off x="3330425" y="1676031"/>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28.5</a:t>
            </a:r>
            <a:r>
              <a:rPr sz="2550" b="1" spc="-50" dirty="0">
                <a:solidFill>
                  <a:srgbClr val="3D8291"/>
                </a:solidFill>
                <a:latin typeface="Noto Sans"/>
                <a:cs typeface="Noto Sans"/>
              </a:rPr>
              <a:t> </a:t>
            </a:r>
            <a:r>
              <a:rPr sz="2550" spc="5" dirty="0">
                <a:solidFill>
                  <a:srgbClr val="808285"/>
                </a:solidFill>
                <a:latin typeface="Noto Sans"/>
                <a:cs typeface="Noto Sans"/>
              </a:rPr>
              <a:t>- </a:t>
            </a:r>
            <a:r>
              <a:rPr lang="en-US" sz="2550" spc="10" dirty="0">
                <a:solidFill>
                  <a:srgbClr val="808285"/>
                </a:solidFill>
                <a:latin typeface="Noto Sans"/>
                <a:cs typeface="Noto Sans"/>
              </a:rPr>
              <a:t>White</a:t>
            </a:r>
            <a:endParaRPr sz="2550" dirty="0">
              <a:latin typeface="Noto Sans"/>
              <a:cs typeface="Noto Sans"/>
            </a:endParaRPr>
          </a:p>
        </p:txBody>
      </p:sp>
      <p:sp>
        <p:nvSpPr>
          <p:cNvPr id="14" name="object 3"/>
          <p:cNvSpPr txBox="1"/>
          <p:nvPr/>
        </p:nvSpPr>
        <p:spPr>
          <a:xfrm>
            <a:off x="7086600" y="2820416"/>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65.8</a:t>
            </a:r>
            <a:r>
              <a:rPr sz="2550" b="1" spc="-50" dirty="0">
                <a:solidFill>
                  <a:srgbClr val="3D8291"/>
                </a:solidFill>
                <a:latin typeface="Noto Sans"/>
                <a:cs typeface="Noto Sans"/>
              </a:rPr>
              <a:t> </a:t>
            </a:r>
            <a:r>
              <a:rPr sz="2550" spc="5" dirty="0">
                <a:solidFill>
                  <a:srgbClr val="808285"/>
                </a:solidFill>
                <a:latin typeface="Noto Sans"/>
                <a:cs typeface="Noto Sans"/>
              </a:rPr>
              <a:t>- </a:t>
            </a:r>
            <a:r>
              <a:rPr lang="en-US" sz="2550" spc="10" dirty="0">
                <a:solidFill>
                  <a:srgbClr val="808285"/>
                </a:solidFill>
                <a:latin typeface="Noto Sans"/>
                <a:cs typeface="Noto Sans"/>
              </a:rPr>
              <a:t>Black</a:t>
            </a:r>
            <a:endParaRPr sz="2550" dirty="0">
              <a:latin typeface="Noto Sans"/>
              <a:cs typeface="Noto Sans"/>
            </a:endParaRPr>
          </a:p>
        </p:txBody>
      </p:sp>
      <p:sp>
        <p:nvSpPr>
          <p:cNvPr id="15" name="object 3"/>
          <p:cNvSpPr txBox="1"/>
          <p:nvPr/>
        </p:nvSpPr>
        <p:spPr>
          <a:xfrm>
            <a:off x="3870732" y="3940774"/>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31.1</a:t>
            </a:r>
            <a:r>
              <a:rPr sz="2550" b="1" spc="-50" dirty="0">
                <a:solidFill>
                  <a:srgbClr val="003D69"/>
                </a:solidFill>
                <a:latin typeface="Noto Sans"/>
                <a:cs typeface="Noto Sans"/>
              </a:rPr>
              <a:t>% </a:t>
            </a:r>
            <a:r>
              <a:rPr sz="2550" spc="5" dirty="0">
                <a:solidFill>
                  <a:srgbClr val="808285"/>
                </a:solidFill>
                <a:latin typeface="Noto Sans"/>
                <a:cs typeface="Noto Sans"/>
              </a:rPr>
              <a:t>- </a:t>
            </a:r>
            <a:r>
              <a:rPr lang="en-US" sz="2550" spc="10" dirty="0">
                <a:solidFill>
                  <a:srgbClr val="808285"/>
                </a:solidFill>
                <a:latin typeface="Noto Sans"/>
                <a:cs typeface="Noto Sans"/>
              </a:rPr>
              <a:t>Hispanic</a:t>
            </a:r>
            <a:endParaRPr sz="2550" dirty="0">
              <a:latin typeface="Noto Sans"/>
              <a:cs typeface="Noto Sans"/>
            </a:endParaRPr>
          </a:p>
        </p:txBody>
      </p:sp>
      <p:sp>
        <p:nvSpPr>
          <p:cNvPr id="16" name="object 3"/>
          <p:cNvSpPr txBox="1"/>
          <p:nvPr/>
        </p:nvSpPr>
        <p:spPr>
          <a:xfrm>
            <a:off x="3124200" y="5061422"/>
            <a:ext cx="3065145" cy="409086"/>
          </a:xfrm>
          <a:prstGeom prst="rect">
            <a:avLst/>
          </a:prstGeom>
        </p:spPr>
        <p:txBody>
          <a:bodyPr vert="horz" wrap="square" lIns="0" tIns="16510" rIns="0" bIns="0" rtlCol="0">
            <a:spAutoFit/>
          </a:bodyPr>
          <a:lstStyle/>
          <a:p>
            <a:pPr marL="12700">
              <a:lnSpc>
                <a:spcPct val="100000"/>
              </a:lnSpc>
              <a:spcBef>
                <a:spcPts val="130"/>
              </a:spcBef>
            </a:pPr>
            <a:r>
              <a:rPr lang="en-US" sz="2550" b="1" spc="-50" dirty="0">
                <a:solidFill>
                  <a:srgbClr val="003D69"/>
                </a:solidFill>
                <a:latin typeface="Noto Sans"/>
                <a:cs typeface="Noto Sans"/>
              </a:rPr>
              <a:t>27.7</a:t>
            </a:r>
            <a:r>
              <a:rPr sz="2550" b="1" spc="-50" dirty="0">
                <a:solidFill>
                  <a:srgbClr val="003D69"/>
                </a:solidFill>
                <a:latin typeface="Noto Sans"/>
                <a:cs typeface="Noto Sans"/>
              </a:rPr>
              <a:t>% </a:t>
            </a:r>
            <a:r>
              <a:rPr sz="2550" spc="5" dirty="0">
                <a:solidFill>
                  <a:srgbClr val="808285"/>
                </a:solidFill>
                <a:latin typeface="Noto Sans"/>
                <a:cs typeface="Noto Sans"/>
              </a:rPr>
              <a:t>- </a:t>
            </a:r>
            <a:r>
              <a:rPr lang="en-US" sz="2550" spc="10" dirty="0">
                <a:solidFill>
                  <a:srgbClr val="808285"/>
                </a:solidFill>
                <a:latin typeface="Noto Sans"/>
                <a:cs typeface="Noto Sans"/>
              </a:rPr>
              <a:t>Asian</a:t>
            </a:r>
            <a:endParaRPr sz="2550" dirty="0">
              <a:latin typeface="Noto Sans"/>
              <a:cs typeface="Noto Sans"/>
            </a:endParaRPr>
          </a:p>
        </p:txBody>
      </p:sp>
      <p:sp>
        <p:nvSpPr>
          <p:cNvPr id="11" name="TextBox 10">
            <a:extLst>
              <a:ext uri="{FF2B5EF4-FFF2-40B4-BE49-F238E27FC236}">
                <a16:creationId xmlns:a16="http://schemas.microsoft.com/office/drawing/2014/main" id="{7F473F65-24F8-5349-89FB-96DA5B087213}"/>
              </a:ext>
            </a:extLst>
          </p:cNvPr>
          <p:cNvSpPr txBox="1"/>
          <p:nvPr/>
        </p:nvSpPr>
        <p:spPr>
          <a:xfrm>
            <a:off x="4425575" y="6245713"/>
            <a:ext cx="3603738" cy="369332"/>
          </a:xfrm>
          <a:prstGeom prst="rect">
            <a:avLst/>
          </a:prstGeom>
          <a:noFill/>
        </p:spPr>
        <p:txBody>
          <a:bodyPr wrap="square" rtlCol="0">
            <a:spAutoFit/>
          </a:bodyPr>
          <a:lstStyle/>
          <a:p>
            <a:r>
              <a:rPr lang="en-US" spc="335" dirty="0">
                <a:solidFill>
                  <a:srgbClr val="808285"/>
                </a:solidFill>
                <a:latin typeface="Noto Sans"/>
                <a:cs typeface="Noto Sans"/>
              </a:rPr>
              <a:t>DEATHS PER 100,000</a:t>
            </a:r>
            <a:endParaRPr lang="en-US" dirty="0"/>
          </a:p>
        </p:txBody>
      </p:sp>
      <p:sp>
        <p:nvSpPr>
          <p:cNvPr id="17" name="TextBox 16">
            <a:extLst>
              <a:ext uri="{FF2B5EF4-FFF2-40B4-BE49-F238E27FC236}">
                <a16:creationId xmlns:a16="http://schemas.microsoft.com/office/drawing/2014/main" id="{FCC0CB39-3636-8149-A0BB-D5CC03935250}"/>
              </a:ext>
            </a:extLst>
          </p:cNvPr>
          <p:cNvSpPr txBox="1"/>
          <p:nvPr/>
        </p:nvSpPr>
        <p:spPr>
          <a:xfrm>
            <a:off x="6178577" y="6534062"/>
            <a:ext cx="437976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24D77"/>
                </a:solidFill>
                <a:effectLst/>
                <a:uLnTx/>
                <a:uFillTx/>
                <a:latin typeface="Times New Roman" charset="0"/>
                <a:ea typeface="ＭＳ Ｐゴシック" charset="0"/>
                <a:cs typeface="Times New Roman" charset="0"/>
              </a:rPr>
              <a:t>APM Research Lab, http://www.apmresearchlab.org/covid/deaths-by-race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AD4C8E-3C04-F647-AA85-9C6A4FF21A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09"/>
          <a:stretch/>
        </p:blipFill>
        <p:spPr>
          <a:xfrm>
            <a:off x="-228600" y="0"/>
            <a:ext cx="10800261" cy="6858001"/>
          </a:xfrm>
          <a:prstGeom prst="rect">
            <a:avLst/>
          </a:prstGeom>
        </p:spPr>
      </p:pic>
      <p:sp>
        <p:nvSpPr>
          <p:cNvPr id="3" name="object 3"/>
          <p:cNvSpPr/>
          <p:nvPr/>
        </p:nvSpPr>
        <p:spPr>
          <a:xfrm>
            <a:off x="10572750" y="0"/>
            <a:ext cx="1616202"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23D5D1A4-EC7E-8D4D-BB4E-6EBF2EB1E27B}"/>
              </a:ext>
            </a:extLst>
          </p:cNvPr>
          <p:cNvSpPr txBox="1"/>
          <p:nvPr/>
        </p:nvSpPr>
        <p:spPr>
          <a:xfrm>
            <a:off x="714575" y="586053"/>
            <a:ext cx="6085341" cy="646331"/>
          </a:xfrm>
          <a:prstGeom prst="rect">
            <a:avLst/>
          </a:prstGeom>
          <a:noFill/>
        </p:spPr>
        <p:txBody>
          <a:bodyPr wrap="square" rtlCol="0">
            <a:spAutoFit/>
          </a:bodyPr>
          <a:lstStyle/>
          <a:p>
            <a:r>
              <a:rPr lang="en-US" sz="3600" dirty="0">
                <a:solidFill>
                  <a:srgbClr val="003D69"/>
                </a:solidFill>
                <a:latin typeface="Noto Sans" panose="020B0502040504020204" pitchFamily="34" charset="0"/>
                <a:ea typeface="Noto Sans" panose="020B0502040504020204" pitchFamily="34" charset="0"/>
                <a:cs typeface="Noto Sans" panose="020B0502040504020204" pitchFamily="34" charset="0"/>
              </a:rPr>
              <a:t>COVID-19 DEATHS BY RACE</a:t>
            </a:r>
          </a:p>
        </p:txBody>
      </p:sp>
      <p:sp>
        <p:nvSpPr>
          <p:cNvPr id="8" name="Rectangle 3">
            <a:extLst>
              <a:ext uri="{FF2B5EF4-FFF2-40B4-BE49-F238E27FC236}">
                <a16:creationId xmlns:a16="http://schemas.microsoft.com/office/drawing/2014/main" id="{2CB9C87F-6733-3B43-928F-AB10DCD2DB62}"/>
              </a:ext>
            </a:extLst>
          </p:cNvPr>
          <p:cNvSpPr txBox="1">
            <a:spLocks noChangeArrowheads="1"/>
          </p:cNvSpPr>
          <p:nvPr/>
        </p:nvSpPr>
        <p:spPr>
          <a:xfrm>
            <a:off x="533400" y="2427552"/>
            <a:ext cx="7209692" cy="404944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457200" indent="-457200">
              <a:spcBef>
                <a:spcPts val="1200"/>
              </a:spcBef>
              <a:buFont typeface="Arial" panose="020B0604020202020204" pitchFamily="34" charset="0"/>
              <a:buChar char="•"/>
            </a:pPr>
            <a:r>
              <a:rPr lang="en-US" sz="2800" kern="0" dirty="0">
                <a:solidFill>
                  <a:srgbClr val="003D69"/>
                </a:solidFill>
              </a:rPr>
              <a:t>If all racial/ethnic groups had died at the same rate as white Americans, at least:</a:t>
            </a:r>
          </a:p>
          <a:p>
            <a:pPr marL="914400" lvl="1" indent="-457200">
              <a:spcBef>
                <a:spcPts val="1200"/>
              </a:spcBef>
              <a:buFont typeface="Wingdings" pitchFamily="2" charset="2"/>
              <a:buChar char="§"/>
            </a:pPr>
            <a:r>
              <a:rPr lang="en-US" sz="2800" kern="0" dirty="0">
                <a:solidFill>
                  <a:srgbClr val="003D69"/>
                </a:solidFill>
              </a:rPr>
              <a:t>15,000 Black Americans</a:t>
            </a:r>
          </a:p>
          <a:p>
            <a:pPr marL="914400" lvl="1" indent="-457200">
              <a:spcBef>
                <a:spcPts val="1200"/>
              </a:spcBef>
              <a:buFont typeface="Wingdings" pitchFamily="2" charset="2"/>
              <a:buChar char="§"/>
            </a:pPr>
            <a:r>
              <a:rPr lang="en-US" sz="2800" kern="0" dirty="0">
                <a:solidFill>
                  <a:srgbClr val="003D69"/>
                </a:solidFill>
              </a:rPr>
              <a:t>1,500 Latinos Americans, and </a:t>
            </a:r>
          </a:p>
          <a:p>
            <a:pPr marL="914400" lvl="1" indent="-457200">
              <a:spcBef>
                <a:spcPts val="1200"/>
              </a:spcBef>
              <a:buFont typeface="Wingdings" pitchFamily="2" charset="2"/>
              <a:buChar char="§"/>
            </a:pPr>
            <a:r>
              <a:rPr lang="en-US" sz="2800" kern="0" dirty="0">
                <a:solidFill>
                  <a:srgbClr val="003D69"/>
                </a:solidFill>
              </a:rPr>
              <a:t>250 Indigenous Americans</a:t>
            </a:r>
          </a:p>
          <a:p>
            <a:pPr>
              <a:spcBef>
                <a:spcPts val="1200"/>
              </a:spcBef>
            </a:pPr>
            <a:r>
              <a:rPr lang="en-US" sz="2800" kern="0" dirty="0">
                <a:solidFill>
                  <a:srgbClr val="003D69"/>
                </a:solidFill>
              </a:rPr>
              <a:t>would still be alive </a:t>
            </a:r>
          </a:p>
        </p:txBody>
      </p:sp>
    </p:spTree>
    <p:extLst>
      <p:ext uri="{BB962C8B-B14F-4D97-AF65-F5344CB8AC3E}">
        <p14:creationId xmlns:p14="http://schemas.microsoft.com/office/powerpoint/2010/main" val="302402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72750" y="0"/>
            <a:ext cx="1616202"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6" name="object 6"/>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13" name="TextBox 12">
            <a:extLst>
              <a:ext uri="{FF2B5EF4-FFF2-40B4-BE49-F238E27FC236}">
                <a16:creationId xmlns:a16="http://schemas.microsoft.com/office/drawing/2014/main" id="{20724A38-D7A8-9042-BE75-8E37A874DAD1}"/>
              </a:ext>
            </a:extLst>
          </p:cNvPr>
          <p:cNvSpPr txBox="1"/>
          <p:nvPr/>
        </p:nvSpPr>
        <p:spPr>
          <a:xfrm>
            <a:off x="2628899" y="1373880"/>
            <a:ext cx="5638801" cy="707886"/>
          </a:xfrm>
          <a:prstGeom prst="rect">
            <a:avLst/>
          </a:prstGeom>
          <a:noFill/>
        </p:spPr>
        <p:txBody>
          <a:bodyPr wrap="square" rtlCol="0">
            <a:spAutoFit/>
          </a:bodyPr>
          <a:lstStyle/>
          <a:p>
            <a:r>
              <a:rPr lang="en-US" sz="4000" dirty="0">
                <a:solidFill>
                  <a:srgbClr val="003D69"/>
                </a:solidFill>
                <a:latin typeface="Noto Sans" panose="020B0502040504020204" pitchFamily="34" charset="0"/>
                <a:ea typeface="Noto Sans" panose="020B0502040504020204" pitchFamily="34" charset="0"/>
                <a:cs typeface="Noto Sans" panose="020B0502040504020204" pitchFamily="34" charset="0"/>
              </a:rPr>
              <a:t>WHY RACE MATTERS?</a:t>
            </a:r>
          </a:p>
        </p:txBody>
      </p:sp>
      <p:sp>
        <p:nvSpPr>
          <p:cNvPr id="7" name="Rectangle 3">
            <a:extLst>
              <a:ext uri="{FF2B5EF4-FFF2-40B4-BE49-F238E27FC236}">
                <a16:creationId xmlns:a16="http://schemas.microsoft.com/office/drawing/2014/main" id="{55E808F9-3CEC-294E-9D5E-1DF826DEE8E7}"/>
              </a:ext>
            </a:extLst>
          </p:cNvPr>
          <p:cNvSpPr txBox="1">
            <a:spLocks noChangeArrowheads="1"/>
          </p:cNvSpPr>
          <p:nvPr/>
        </p:nvSpPr>
        <p:spPr>
          <a:xfrm>
            <a:off x="1295400" y="2971800"/>
            <a:ext cx="8305800" cy="1676400"/>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lnSpc>
                <a:spcPct val="90000"/>
              </a:lnSpc>
            </a:pPr>
            <a:r>
              <a:rPr lang="en-US" altLang="en-US" sz="4400" i="1"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There are Large Racial/Ethnic Differences in Economic Status </a:t>
            </a:r>
            <a:r>
              <a:rPr lang="en-US" altLang="en-US" sz="3300" kern="0" dirty="0">
                <a:solidFill>
                  <a:srgbClr val="003D69"/>
                </a:solidFill>
                <a:latin typeface="Noto Sans" panose="020B0502040504020204" pitchFamily="34" charset="0"/>
                <a:ea typeface="Noto Sans" panose="020B0502040504020204" pitchFamily="34" charset="0"/>
                <a:cs typeface="Noto Sans" panose="020B0502040504020204" pitchFamily="34" charset="0"/>
              </a:rPr>
              <a:t>	</a:t>
            </a:r>
          </a:p>
          <a:p>
            <a:endParaRPr lang="en-US" altLang="en-US" sz="2800" kern="0" dirty="0">
              <a:solidFill>
                <a:srgbClr val="003D69"/>
              </a:solidFill>
            </a:endParaRPr>
          </a:p>
          <a:p>
            <a:endParaRPr lang="en-US" altLang="en-US" sz="2400" kern="0" dirty="0">
              <a:solidFill>
                <a:srgbClr val="003D69"/>
              </a:solidFill>
            </a:endParaRPr>
          </a:p>
        </p:txBody>
      </p:sp>
    </p:spTree>
    <p:extLst>
      <p:ext uri="{BB962C8B-B14F-4D97-AF65-F5344CB8AC3E}">
        <p14:creationId xmlns:p14="http://schemas.microsoft.com/office/powerpoint/2010/main" val="420807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1600</TotalTime>
  <Words>2246</Words>
  <Application>Microsoft Macintosh PowerPoint</Application>
  <PresentationFormat>Widescreen</PresentationFormat>
  <Paragraphs>206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Noto Sans</vt:lpstr>
      <vt:lpstr>Times New Roman</vt:lpstr>
      <vt:lpstr>Wingdings</vt:lpstr>
      <vt:lpstr>Office Theme</vt:lpstr>
      <vt:lpstr>PowerPoint Presentation</vt:lpstr>
      <vt:lpstr>God’s Plans for Your Life</vt:lpstr>
      <vt:lpstr>PowerPoint Presentation</vt:lpstr>
      <vt:lpstr>PowerPoint Presentation</vt:lpstr>
      <vt:lpstr>PowerPoint Presentation</vt:lpstr>
      <vt:lpstr>PowerPoint Presentation</vt:lpstr>
      <vt:lpstr>DEATHS OF COVID-19, THROUGH JUNE 24, 2020</vt:lpstr>
      <vt:lpstr>PowerPoint Presentation</vt:lpstr>
      <vt:lpstr>PowerPoint Presentation</vt:lpstr>
      <vt:lpstr>MEDIAN HOUSEHOLD INCOME AND RACE, 2018</vt:lpstr>
      <vt:lpstr>PowerPoint Presentation</vt:lpstr>
      <vt:lpstr>POVERTY AND RACE, 2018 (PERCENTAGE)</vt:lpstr>
      <vt:lpstr>POVERTY AND RACE, 2018 (IN MILLIONS)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COMPREHENSIVE HEALTH MINISTRY</vt:lpstr>
      <vt:lpstr>PowerPoint Presentation</vt:lpstr>
      <vt:lpstr>PowerPoint Presentation</vt:lpstr>
      <vt:lpstr>PowerPoint Presentation</vt:lpstr>
      <vt:lpstr>PowerPoint Presentation</vt:lpstr>
      <vt:lpstr>WHAT CAN WE DO?</vt:lpstr>
      <vt:lpstr>WHAT CAN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Oakes</dc:creator>
  <cp:lastModifiedBy>Angeline Brauer</cp:lastModifiedBy>
  <cp:revision>45</cp:revision>
  <dcterms:created xsi:type="dcterms:W3CDTF">2020-07-16T19:47:09Z</dcterms:created>
  <dcterms:modified xsi:type="dcterms:W3CDTF">2020-07-20T19:25:11Z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2017-10-10T00:00:00Z</vt:filetime>
  </property>
  <property fmtid="{D5CDD505-2E9C-101B-9397-08002B2CF9AE}" pid="3" name="Creator">
    <vt:lpwstr>Adobe InDesign CC 2017 (Macintosh)</vt:lpwstr>
  </property>
  <property fmtid="{D5CDD505-2E9C-101B-9397-08002B2CF9AE}" pid="4" name="LastSaved">
    <vt:filetime>2017-10-11T00:00:00Z</vt:filetime>
  </property>
</Properties>
</file>